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0" y="2303859"/>
            <a:ext cx="24384000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0" y="7072312"/>
            <a:ext cx="24384000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buSzTx/>
              <a:buNone/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buSzTx/>
              <a:buNone/>
              <a:defRPr sz="52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1905000" y="0"/>
            <a:ext cx="2056329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126" name="Body Level One…"/>
          <p:cNvSpPr txBox="1"/>
          <p:nvPr>
            <p:ph type="body" sz="half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 lIns="50800" tIns="50800" rIns="50800" bIns="50800"/>
          <a:lstStyle>
            <a:lvl1pPr marL="444500" indent="-444500" defTabSz="584200">
              <a:spcBef>
                <a:spcPts val="4200"/>
              </a:spcBef>
              <a:defRPr sz="3600"/>
            </a:lvl1pPr>
            <a:lvl2pPr marL="889000" indent="-444500" defTabSz="584200">
              <a:spcBef>
                <a:spcPts val="4200"/>
              </a:spcBef>
              <a:defRPr sz="3600"/>
            </a:lvl2pPr>
            <a:lvl3pPr marL="1333500" indent="-444500" defTabSz="584200">
              <a:spcBef>
                <a:spcPts val="4200"/>
              </a:spcBef>
              <a:defRPr sz="3600"/>
            </a:lvl3pPr>
            <a:lvl4pPr marL="1778000" indent="-444500" defTabSz="584200">
              <a:spcBef>
                <a:spcPts val="4200"/>
              </a:spcBef>
              <a:defRPr sz="3600"/>
            </a:lvl4pPr>
            <a:lvl5pPr marL="2222500" indent="-444500" defTabSz="584200">
              <a:spcBef>
                <a:spcPts val="4200"/>
              </a:spcBef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xfrm>
            <a:off x="317500" y="0"/>
            <a:ext cx="23749000" cy="2540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idx="1"/>
          </p:nvPr>
        </p:nvSpPr>
        <p:spPr>
          <a:xfrm>
            <a:off x="317500" y="2540000"/>
            <a:ext cx="23749000" cy="10795000"/>
          </a:xfrm>
          <a:prstGeom prst="rect">
            <a:avLst/>
          </a:prstGeom>
        </p:spPr>
        <p:txBody>
          <a:bodyPr/>
          <a:lstStyle>
            <a:lvl1pPr>
              <a:spcBef>
                <a:spcPts val="5900"/>
              </a:spcBef>
            </a:lvl1pPr>
            <a:lvl2pPr>
              <a:spcBef>
                <a:spcPts val="5900"/>
              </a:spcBef>
            </a:lvl2pPr>
            <a:lvl3pPr>
              <a:spcBef>
                <a:spcPts val="5900"/>
              </a:spcBef>
            </a:lvl3pPr>
            <a:lvl4pPr>
              <a:spcBef>
                <a:spcPts val="5900"/>
              </a:spcBef>
            </a:lvl4pPr>
            <a:lvl5pPr>
              <a:spcBef>
                <a:spcPts val="59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Text"/>
          <p:cNvSpPr txBox="1"/>
          <p:nvPr>
            <p:ph type="title"/>
          </p:nvPr>
        </p:nvSpPr>
        <p:spPr>
          <a:xfrm>
            <a:off x="317500" y="0"/>
            <a:ext cx="23749000" cy="2540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2" name="Body Level One…"/>
          <p:cNvSpPr txBox="1"/>
          <p:nvPr>
            <p:ph type="body" idx="1"/>
          </p:nvPr>
        </p:nvSpPr>
        <p:spPr>
          <a:xfrm>
            <a:off x="635000" y="2540000"/>
            <a:ext cx="23114000" cy="107950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21"/>
          </p:nvPr>
        </p:nvSpPr>
        <p:spPr>
          <a:xfrm>
            <a:off x="5307210" y="892968"/>
            <a:ext cx="13751720" cy="91725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11935814" y="13001625"/>
            <a:ext cx="494513" cy="51117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6869906" y="892968"/>
            <a:ext cx="17377173" cy="115847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b="0" sz="8400"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4387453" y="6697265"/>
            <a:ext cx="7500938" cy="5768579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4400"/>
            </a:lvl1pPr>
            <a:lvl2pPr marL="0" indent="228600" algn="ctr">
              <a:buSzTx/>
              <a:buNone/>
              <a:defRPr sz="4400"/>
            </a:lvl2pPr>
            <a:lvl3pPr marL="0" indent="457200" algn="ctr">
              <a:buSzTx/>
              <a:buNone/>
              <a:defRPr sz="4400"/>
            </a:lvl3pPr>
            <a:lvl4pPr marL="0" indent="685800" algn="ctr">
              <a:buSzTx/>
              <a:buNone/>
              <a:defRPr sz="4400"/>
            </a:lvl4pPr>
            <a:lvl5pPr marL="0" indent="914400" algn="ctr"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9423796" y="3661171"/>
            <a:ext cx="13260587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xfrm>
            <a:off x="4387453" y="553640"/>
            <a:ext cx="15609094" cy="303609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quarter" idx="1"/>
          </p:nvPr>
        </p:nvSpPr>
        <p:spPr>
          <a:xfrm>
            <a:off x="4387453" y="3661171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>
              <a:spcBef>
                <a:spcPts val="5900"/>
              </a:spcBef>
            </a:lvl1pPr>
            <a:lvl2pPr>
              <a:spcBef>
                <a:spcPts val="5900"/>
              </a:spcBef>
            </a:lvl2pPr>
            <a:lvl3pPr>
              <a:spcBef>
                <a:spcPts val="5900"/>
              </a:spcBef>
            </a:lvl3pPr>
            <a:lvl4pPr>
              <a:spcBef>
                <a:spcPts val="5900"/>
              </a:spcBef>
            </a:lvl4pPr>
            <a:lvl5pPr>
              <a:spcBef>
                <a:spcPts val="59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idx="21"/>
          </p:nvPr>
        </p:nvSpPr>
        <p:spPr>
          <a:xfrm>
            <a:off x="-291704" y="1250156"/>
            <a:ext cx="16841392" cy="112275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22"/>
          </p:nvPr>
        </p:nvSpPr>
        <p:spPr>
          <a:xfrm>
            <a:off x="12442031" y="7069144"/>
            <a:ext cx="8518923" cy="568224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quarter" idx="23"/>
          </p:nvPr>
        </p:nvSpPr>
        <p:spPr>
          <a:xfrm>
            <a:off x="12192000" y="1246988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35000" y="635000"/>
            <a:ext cx="23114000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35000" y="2540000"/>
            <a:ext cx="23114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35814" y="13010554"/>
            <a:ext cx="494513" cy="5111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normAutofit fontScale="100000" lnSpcReduction="0"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173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0618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5063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9508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3953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8398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2843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7288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173361" marR="0" indent="-617361" algn="l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2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0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g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9/4/202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9/4/2024</a:t>
            </a:r>
          </a:p>
        </p:txBody>
      </p:sp>
      <p:sp>
        <p:nvSpPr>
          <p:cNvPr id="179" name="General Uncertainty Principle…"/>
          <p:cNvSpPr txBox="1"/>
          <p:nvPr>
            <p:ph type="body" idx="1"/>
          </p:nvPr>
        </p:nvSpPr>
        <p:spPr>
          <a:xfrm>
            <a:off x="635000" y="3178914"/>
            <a:ext cx="23114000" cy="9521086"/>
          </a:xfrm>
          <a:prstGeom prst="rect">
            <a:avLst/>
          </a:prstGeom>
        </p:spPr>
        <p:txBody>
          <a:bodyPr numCol="2" spcCol="1155700"/>
          <a:lstStyle/>
          <a:p>
            <a:pPr marL="549451" indent="-549451" defTabSz="731162">
              <a:defRPr sz="4450"/>
            </a:pPr>
            <a:r>
              <a:t>General Uncertainty Principle</a:t>
            </a:r>
          </a:p>
          <a:p>
            <a:pPr marL="549451" indent="-549451" defTabSz="731162">
              <a:defRPr sz="4450"/>
            </a:pPr>
            <a:r>
              <a:t>Wavefunctions</a:t>
            </a:r>
          </a:p>
          <a:p>
            <a:pPr lvl="1" marL="945056" indent="-549451" defTabSz="731162">
              <a:defRPr sz="4450"/>
            </a:pPr>
            <a:r>
              <a:t>Constraints on wavefunctions</a:t>
            </a:r>
          </a:p>
          <a:p>
            <a:pPr lvl="1" marL="945056" indent="-549451" defTabSz="731162">
              <a:defRPr sz="4450"/>
            </a:pPr>
            <a:r>
              <a:t>Penetration into barriers</a:t>
            </a:r>
          </a:p>
          <a:p>
            <a:pPr lvl="1" marL="945056" indent="-549451" defTabSz="731162">
              <a:defRPr sz="4450"/>
            </a:pPr>
            <a:r>
              <a:t>Quantization</a:t>
            </a:r>
          </a:p>
          <a:p>
            <a:pPr marL="549451" indent="-549451" defTabSz="731162">
              <a:defRPr sz="4450"/>
            </a:pPr>
            <a:r>
              <a:t>Exponential solutions to the Schrodinger Equation</a:t>
            </a:r>
          </a:p>
          <a:p>
            <a:pPr lvl="1" marL="945056" indent="-549451" defTabSz="731162">
              <a:defRPr sz="4450"/>
            </a:pPr>
            <a:r>
              <a:t>Free Particle, as a superposition of two or many states</a:t>
            </a:r>
          </a:p>
          <a:p>
            <a:pPr lvl="1" marL="945056" indent="-549451" defTabSz="731162">
              <a:defRPr sz="4450"/>
            </a:pPr>
            <a:r>
              <a:t>Penetration, into a barrier with infinite width and finite height</a:t>
            </a:r>
          </a:p>
          <a:p>
            <a:pPr lvl="1" marL="945056" indent="-549451" defTabSz="731162">
              <a:defRPr sz="4450"/>
            </a:pPr>
            <a:r>
              <a:t>Tunneling, through a barrier with finite width and finite height</a:t>
            </a:r>
          </a:p>
          <a:p>
            <a:pPr lvl="1" marL="945056" indent="-549451" defTabSz="731162">
              <a:defRPr sz="4450"/>
            </a:pPr>
            <a:r>
              <a:t>Particle in a box</a:t>
            </a:r>
          </a:p>
          <a:p>
            <a:pPr marL="549451" indent="-549451" defTabSz="731162">
              <a:defRPr sz="4450"/>
            </a:pPr>
            <a:r>
              <a:t>Harmonic Oscillator</a:t>
            </a:r>
          </a:p>
          <a:p>
            <a:pPr marL="549451" indent="-549451" defTabSz="731162">
              <a:defRPr sz="4450"/>
            </a:pPr>
            <a:r>
              <a:t>This lecture is designed to help you achieve the following learning objectives</a:t>
            </a:r>
          </a:p>
          <a:p>
            <a:pPr lvl="1" marL="945056" indent="-549451" defTabSz="731162">
              <a:defRPr sz="4450"/>
            </a:pPr>
            <a:r>
              <a:t>Use the general uncertainty principle to evaluate limits on the simultaneous specification of a pair of quantities</a:t>
            </a:r>
          </a:p>
          <a:p>
            <a:pPr lvl="1" marL="945056" indent="-549451" defTabSz="731162">
              <a:defRPr sz="4450"/>
            </a:pPr>
            <a:r>
              <a:t>Explain quantum tunneling</a:t>
            </a:r>
          </a:p>
          <a:p>
            <a:pPr lvl="1" marL="945056" indent="-549451" defTabSz="731162">
              <a:defRPr sz="4450"/>
            </a:pPr>
            <a:r>
              <a:t>Obtain and interpret solutions of the Schrodinger equation for tractable systems including the particle in a box, harmonic oscillator, rigid rotor, and hydrogen atom</a:t>
            </a:r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Wave Pack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Wave Packet</a:t>
            </a:r>
          </a:p>
        </p:txBody>
      </p:sp>
      <p:sp>
        <p:nvSpPr>
          <p:cNvPr id="245" name="If the wavefunction has the form  , then there are…"/>
          <p:cNvSpPr txBox="1"/>
          <p:nvPr>
            <p:ph type="body" sz="half" idx="1"/>
          </p:nvPr>
        </p:nvSpPr>
        <p:spPr>
          <a:xfrm>
            <a:off x="635000" y="2540000"/>
            <a:ext cx="11426667" cy="10160000"/>
          </a:xfrm>
          <a:prstGeom prst="rect">
            <a:avLst/>
          </a:prstGeom>
        </p:spPr>
        <p:txBody>
          <a:bodyPr/>
          <a:lstStyle/>
          <a:p>
            <a:pPr/>
            <a:r>
              <a:t>If the wavefunction has the form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then there are</a:t>
            </a:r>
          </a:p>
          <a:p>
            <a:pPr lvl="1"/>
            <a:r>
              <a:t>two possible momenta</a:t>
            </a:r>
          </a:p>
          <a:p>
            <a:pPr lvl="1"/>
            <a:r>
              <a:t>one possible energy</a:t>
            </a:r>
          </a:p>
          <a:p>
            <a:pPr/>
            <a:r>
              <a:t>How well defined is the position?</a:t>
            </a:r>
          </a:p>
          <a:p>
            <a:pPr lvl="1"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t>It is a free particle</a:t>
            </a:r>
          </a:p>
          <a:p>
            <a:pPr/>
            <a:r>
              <a:t>A wave packet is a superposition of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 with different k. The energy is less well defined, but position is better defined.</a:t>
            </a:r>
          </a:p>
        </p:txBody>
      </p:sp>
      <p:sp>
        <p:nvSpPr>
          <p:cNvPr id="2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7" name="https://dkirkby.github.io/quantum-demo/"/>
          <p:cNvSpPr txBox="1"/>
          <p:nvPr/>
        </p:nvSpPr>
        <p:spPr>
          <a:xfrm>
            <a:off x="16396531" y="10496072"/>
            <a:ext cx="3320594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https://dkirkby.github.io/quantum-demo/</a:t>
            </a:r>
          </a:p>
        </p:txBody>
      </p:sp>
      <p:pic>
        <p:nvPicPr>
          <p:cNvPr id="248" name="wavepacket1.mp4" descr="wavepacket1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3484828" y="4385152"/>
            <a:ext cx="9144001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mediacall" nodeType="after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10000" fill="hold"/>
                                        <p:tgtEl>
                                          <p:spTgt spid="2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30" fill="hold" display="0">
                  <p:stCondLst>
                    <p:cond delay="indefinite"/>
                  </p:stCondLst>
                </p:cTn>
                <p:tgtEl>
                  <p:spTgt spid="248"/>
                </p:tgtEl>
              </p:cMediaNode>
            </p:video>
            <p:seq concurrent="1" prevAc="none" nextAc="seek">
              <p:cTn id="31" evtFilter="cancelBubble" nodeType="interactiveSeq" restart="whenNotActive" fill="hold">
                <p:stCondLst>
                  <p:cond delay="0" evt="onClick">
                    <p:tgtEl>
                      <p:spTgt spid="24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2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48"/>
                  </p:tgtEl>
                </p:cond>
              </p:nextCondLst>
            </p:seq>
          </p:childTnLst>
        </p:cTn>
      </p:par>
    </p:tnLst>
    <p:bldLst>
      <p:bldP build="p" bldLvl="5" animBg="1" rev="0" advAuto="0" spid="24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ame general solution, different coefficients in different regions"/>
          <p:cNvSpPr txBox="1"/>
          <p:nvPr>
            <p:ph type="body" sz="half" idx="1"/>
          </p:nvPr>
        </p:nvSpPr>
        <p:spPr>
          <a:xfrm>
            <a:off x="635000" y="3176902"/>
            <a:ext cx="12718602" cy="9523098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{</m:t>
                  </m:r>
                  <m:m>
                    <m:m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aseJc m:val="center"/>
                      <m:plcHide m:val="on"/>
                      <m:mcs>
                        <m:mc>
                          <m:mcPr>
                            <m:count m:val="2"/>
                            <m:mcJc m:val="center"/>
                          </m:mcPr>
                        </m:mc>
                      </m:mcs>
                    </m:mP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m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mr>
                  </m:m>
                </m:oMath>
              </m:oMathPara>
            </a14:m>
          </a:p>
          <a:p>
            <a:pPr/>
            <a:r>
              <a:t>Same general solution, different coefficients in different regions</a:t>
            </a:r>
          </a:p>
        </p:txBody>
      </p:sp>
      <p:sp>
        <p:nvSpPr>
          <p:cNvPr id="251" name="Barrier with finite height &amp; infinite wid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8301">
              <a:defRPr sz="9520"/>
            </a:lvl1pPr>
          </a:lstStyle>
          <a:p>
            <a:pPr/>
            <a:r>
              <a:t>Barrier with finite height &amp; infinite width</a:t>
            </a: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57" name="Group"/>
          <p:cNvGrpSpPr/>
          <p:nvPr/>
        </p:nvGrpSpPr>
        <p:grpSpPr>
          <a:xfrm>
            <a:off x="15874999" y="6799670"/>
            <a:ext cx="5080884" cy="3095125"/>
            <a:chOff x="0" y="0"/>
            <a:chExt cx="5080882" cy="3095123"/>
          </a:xfrm>
        </p:grpSpPr>
        <p:sp>
          <p:nvSpPr>
            <p:cNvPr id="253" name="Rectangle"/>
            <p:cNvSpPr/>
            <p:nvPr/>
          </p:nvSpPr>
          <p:spPr>
            <a:xfrm>
              <a:off x="2451299" y="0"/>
              <a:ext cx="2612707" cy="1270000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4" name="Line"/>
            <p:cNvSpPr/>
            <p:nvPr/>
          </p:nvSpPr>
          <p:spPr>
            <a:xfrm>
              <a:off x="0" y="1270000"/>
              <a:ext cx="5080883" cy="0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55" name="Text"/>
            <p:cNvSpPr/>
            <p:nvPr/>
          </p:nvSpPr>
          <p:spPr>
            <a:xfrm>
              <a:off x="3757652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  <p:sp>
          <p:nvSpPr>
            <p:cNvPr id="256" name="0"/>
            <p:cNvSpPr/>
            <p:nvPr/>
          </p:nvSpPr>
          <p:spPr>
            <a:xfrm>
              <a:off x="2464240" y="182512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Zone I (x &lt; 0, V(x) = 0)…"/>
          <p:cNvSpPr txBox="1"/>
          <p:nvPr>
            <p:ph type="body" idx="1"/>
          </p:nvPr>
        </p:nvSpPr>
        <p:spPr>
          <a:xfrm>
            <a:off x="635000" y="3176902"/>
            <a:ext cx="23114000" cy="9523098"/>
          </a:xfrm>
          <a:prstGeom prst="rect">
            <a:avLst/>
          </a:prstGeom>
        </p:spPr>
        <p:txBody>
          <a:bodyPr/>
          <a:lstStyle/>
          <a:p>
            <a:pPr marL="567972" indent="-567972" defTabSz="755808">
              <a:defRPr sz="4600"/>
            </a:pPr>
            <a:r>
              <a:t>Zone I (x &lt; 0, V(x) = 0)</a:t>
            </a:r>
          </a:p>
          <a:p>
            <a:pPr lvl="1" marL="976912" indent="-567972" defTabSz="755808">
              <a:defRPr sz="4600"/>
            </a:pPr>
            <a14:m>
              <m:oMath>
                <m:r>
                  <m:rPr>
                    <m:sty m:val="p"/>
                  </m:rP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</a:p>
          <a:p>
            <a:pPr marL="567972" indent="-567972" defTabSz="755808">
              <a:defRPr sz="4600"/>
            </a:pPr>
            <a:r>
              <a:t>Zone II (x &gt; 0, V(x) = V):  </a:t>
            </a:r>
          </a:p>
          <a:p>
            <a:pPr lvl="1" marL="976912" indent="-567972" defTabSz="755808">
              <a:defRPr sz="4600"/>
            </a:pPr>
            <a14:m>
              <m:oMath>
                <m:r>
                  <m:rPr>
                    <m:sty m:val="p"/>
                  </m:rP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sSup>
                      <m:e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sSup>
                      <m:e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begChr m:val="["/>
                        <m:endChr m:val="]"/>
                      </m:dPr>
                      <m:e>
                        <m:f>
                          <m:fPr>
                            <m:ctrlP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-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  <a:r>
              <a:t>, where k’ is imaginary. This is nonzero, showing penetration</a:t>
            </a:r>
          </a:p>
          <a:p>
            <a:pPr lvl="1" marL="976912" indent="-567972" defTabSz="755808">
              <a:defRPr sz="4600"/>
            </a:pPr>
            <a14:m>
              <m:oMath>
                <m:r>
                  <m:rPr>
                    <m:sty m:val="p"/>
                  </m:rP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sSup>
                      <m:e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κ</m:t>
                        </m:r>
                      </m:e>
                      <m:sup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sSup>
                      <m:e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κ</m:t>
                        </m:r>
                      </m:e>
                      <m:sup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begChr m:val="["/>
                        <m:endChr m:val="]"/>
                      </m:dPr>
                      <m:e>
                        <m:f>
                          <m:fPr>
                            <m:ctrlP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-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  <m:r>
                              <a:rPr xmlns:a="http://schemas.openxmlformats.org/drawingml/2006/main" sz="5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56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6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  <a:r>
              <a:t>, where </a:t>
            </a:r>
            <a14:m>
              <m:oMath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6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i</m:t>
                </m:r>
                <m:sSup>
                  <m:e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κ</m:t>
                    </m:r>
                  </m:e>
                  <m:sup>
                    <m:r>
                      <a:rPr xmlns:a="http://schemas.openxmlformats.org/drawingml/2006/main" sz="56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</m:oMath>
            </a14:m>
            <a:r>
              <a:t>. Thus, B’ must be zero. The wave function decays </a:t>
            </a:r>
            <a:r>
              <a:rPr u="sng"/>
              <a:t>exponentially</a:t>
            </a:r>
            <a:r>
              <a:t> into the barrier.</a:t>
            </a:r>
          </a:p>
          <a:p>
            <a:pPr marL="567972" indent="-567972" defTabSz="755808">
              <a:defRPr sz="4600"/>
            </a:pPr>
            <a:r>
              <a:t>How does the extent of penetration depend on particle mass and energy?</a:t>
            </a:r>
          </a:p>
        </p:txBody>
      </p:sp>
      <p:sp>
        <p:nvSpPr>
          <p:cNvPr id="260" name="Quantum Penet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Quantum Penetration</a:t>
            </a:r>
          </a:p>
        </p:txBody>
      </p:sp>
      <p:sp>
        <p:nvSpPr>
          <p:cNvPr id="2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66" name="Group"/>
          <p:cNvGrpSpPr/>
          <p:nvPr/>
        </p:nvGrpSpPr>
        <p:grpSpPr>
          <a:xfrm>
            <a:off x="15874999" y="3175000"/>
            <a:ext cx="5080884" cy="3095124"/>
            <a:chOff x="0" y="0"/>
            <a:chExt cx="5080882" cy="3095123"/>
          </a:xfrm>
        </p:grpSpPr>
        <p:sp>
          <p:nvSpPr>
            <p:cNvPr id="262" name="Rectangle"/>
            <p:cNvSpPr/>
            <p:nvPr/>
          </p:nvSpPr>
          <p:spPr>
            <a:xfrm>
              <a:off x="2451299" y="0"/>
              <a:ext cx="2612707" cy="1270000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3" name="Line"/>
            <p:cNvSpPr/>
            <p:nvPr/>
          </p:nvSpPr>
          <p:spPr>
            <a:xfrm>
              <a:off x="0" y="1270000"/>
              <a:ext cx="5080883" cy="0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64" name="Text"/>
            <p:cNvSpPr/>
            <p:nvPr/>
          </p:nvSpPr>
          <p:spPr>
            <a:xfrm>
              <a:off x="3757652" y="6350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  <p:sp>
          <p:nvSpPr>
            <p:cNvPr id="265" name="0"/>
            <p:cNvSpPr/>
            <p:nvPr/>
          </p:nvSpPr>
          <p:spPr>
            <a:xfrm>
              <a:off x="2464240" y="182512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5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Barrier with finite height &amp; finite widt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31162">
              <a:defRPr sz="9968"/>
            </a:lvl1pPr>
          </a:lstStyle>
          <a:p>
            <a:pPr/>
            <a:r>
              <a:t>Barrier with finite height &amp; finite width</a:t>
            </a:r>
          </a:p>
        </p:txBody>
      </p:sp>
      <p:sp>
        <p:nvSpPr>
          <p:cNvPr id="2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74" name="Group"/>
          <p:cNvGrpSpPr/>
          <p:nvPr/>
        </p:nvGrpSpPr>
        <p:grpSpPr>
          <a:xfrm>
            <a:off x="15875000" y="3175000"/>
            <a:ext cx="6353343" cy="2277562"/>
            <a:chOff x="0" y="0"/>
            <a:chExt cx="6353342" cy="2277561"/>
          </a:xfrm>
        </p:grpSpPr>
        <p:sp>
          <p:nvSpPr>
            <p:cNvPr id="270" name="Rectangle"/>
            <p:cNvSpPr/>
            <p:nvPr/>
          </p:nvSpPr>
          <p:spPr>
            <a:xfrm>
              <a:off x="2451299" y="0"/>
              <a:ext cx="2612707" cy="1270000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1" name="Line"/>
            <p:cNvSpPr/>
            <p:nvPr/>
          </p:nvSpPr>
          <p:spPr>
            <a:xfrm>
              <a:off x="0" y="1270000"/>
              <a:ext cx="6353343" cy="0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72" name="0"/>
            <p:cNvSpPr txBox="1"/>
            <p:nvPr/>
          </p:nvSpPr>
          <p:spPr>
            <a:xfrm>
              <a:off x="2209922" y="1372686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  <p:sp>
          <p:nvSpPr>
            <p:cNvPr id="273" name="Text"/>
            <p:cNvSpPr txBox="1"/>
            <p:nvPr/>
          </p:nvSpPr>
          <p:spPr>
            <a:xfrm>
              <a:off x="2268786" y="166183"/>
              <a:ext cx="2977733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</p:grpSp>
      <p:sp>
        <p:nvSpPr>
          <p:cNvPr id="275" name="Same general solution, different coefficients in different regions"/>
          <p:cNvSpPr txBox="1"/>
          <p:nvPr>
            <p:ph type="body" idx="1"/>
          </p:nvPr>
        </p:nvSpPr>
        <p:spPr>
          <a:xfrm>
            <a:off x="635000" y="3176902"/>
            <a:ext cx="23114000" cy="9523098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{</m:t>
                  </m:r>
                  <m:m>
                    <m:m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aseJc m:val="center"/>
                      <m:plcHide m:val="on"/>
                      <m:mcs>
                        <m:mc>
                          <m:mcPr>
                            <m:count m:val="2"/>
                            <m:mcJc m:val="center"/>
                          </m:mcPr>
                        </m:mc>
                      </m:mcs>
                    </m:mP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m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m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</m:mr>
                  </m:m>
                </m:oMath>
              </m:oMathPara>
            </a14:m>
          </a:p>
          <a:p>
            <a:pPr/>
            <a:r>
              <a:t>Same general solution, different coefficients in different regions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Quantum Tunn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Quantum Tunneling</a:t>
            </a:r>
          </a:p>
        </p:txBody>
      </p:sp>
      <p:sp>
        <p:nvSpPr>
          <p:cNvPr id="278" name="Zone I (x &lt; 0, V(x) = 0)…"/>
          <p:cNvSpPr txBox="1"/>
          <p:nvPr>
            <p:ph type="body" idx="1"/>
          </p:nvPr>
        </p:nvSpPr>
        <p:spPr>
          <a:xfrm>
            <a:off x="635000" y="3176902"/>
            <a:ext cx="23114000" cy="9523098"/>
          </a:xfrm>
          <a:prstGeom prst="rect">
            <a:avLst/>
          </a:prstGeom>
        </p:spPr>
        <p:txBody>
          <a:bodyPr numCol="2" spcCol="1155700"/>
          <a:lstStyle/>
          <a:p>
            <a:pPr/>
            <a:r>
              <a:t>Zone I (x &lt; 0, V(x) = 0)</a:t>
            </a:r>
          </a:p>
          <a:p>
            <a:pPr lvl="1"/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</a:p>
          <a:p>
            <a:pPr/>
            <a:r>
              <a:t>Zone II (0 &lt; x &lt; w, V(x) = V):  </a:t>
            </a:r>
          </a:p>
          <a:p>
            <a:pPr lvl="1"/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′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begChr m:val="["/>
                        <m:endChr m:val="]"/>
                      </m:dPr>
                      <m:e>
                        <m:f>
                          <m:fPr>
                            <m:ctrlP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-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</a:p>
          <a:p>
            <a:pPr/>
            <a:r>
              <a:t>Zone III (x &gt; w, V(x) = 0)</a:t>
            </a:r>
          </a:p>
          <a:p>
            <a:pPr lvl="1"/>
            <a14:m>
              <m:oMathPara>
                <m:oMathParaPr>
                  <m:jc m:val="left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Ψ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p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sup>
                  </m:sSup>
                  <m:sSup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sup>
                  </m:sSup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sSup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</m:e>
                    <m:sup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</m:sup>
                  </m:sSup>
                  <m:sSup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sup>
                  </m:sSup>
                </m:oMath>
              </m:oMathPara>
            </a14:m>
          </a:p>
          <a:p>
            <a:pPr/>
          </a:p>
          <a:p>
            <a:pPr/>
          </a:p>
          <a:p>
            <a:pPr/>
            <a:r>
              <a:t>For E&lt;V, solution for tunneling probability is,</a:t>
            </a:r>
          </a:p>
          <a:p>
            <a:pPr lvl="1"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κ</m:t>
                              </m:r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sup>
                          </m:sSup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s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e</m:t>
                              </m:r>
                            </m:e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-</m:t>
                              </m:r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κ</m:t>
                              </m:r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sup>
                          </m:sSup>
                        </m:num>
                        <m:den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16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/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den>
                  </m:f>
                </m:oMath>
              </m:oMathPara>
            </a14:m>
          </a:p>
          <a:p>
            <a:pPr lvl="1"/>
            <a:r>
              <a:t>Based on continuity of function and slopes</a:t>
            </a:r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84" name="Group"/>
          <p:cNvGrpSpPr/>
          <p:nvPr/>
        </p:nvGrpSpPr>
        <p:grpSpPr>
          <a:xfrm>
            <a:off x="15875000" y="3175000"/>
            <a:ext cx="6353343" cy="2277562"/>
            <a:chOff x="0" y="0"/>
            <a:chExt cx="6353342" cy="2277561"/>
          </a:xfrm>
        </p:grpSpPr>
        <p:sp>
          <p:nvSpPr>
            <p:cNvPr id="280" name="Rectangle"/>
            <p:cNvSpPr/>
            <p:nvPr/>
          </p:nvSpPr>
          <p:spPr>
            <a:xfrm>
              <a:off x="2451299" y="0"/>
              <a:ext cx="2612707" cy="1270000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1" name="Line"/>
            <p:cNvSpPr/>
            <p:nvPr/>
          </p:nvSpPr>
          <p:spPr>
            <a:xfrm>
              <a:off x="0" y="1270000"/>
              <a:ext cx="6353343" cy="0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82" name="0"/>
            <p:cNvSpPr txBox="1"/>
            <p:nvPr/>
          </p:nvSpPr>
          <p:spPr>
            <a:xfrm>
              <a:off x="2209922" y="1372686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  <p:sp>
          <p:nvSpPr>
            <p:cNvPr id="283" name="Text"/>
            <p:cNvSpPr txBox="1"/>
            <p:nvPr/>
          </p:nvSpPr>
          <p:spPr>
            <a:xfrm>
              <a:off x="2268786" y="166183"/>
              <a:ext cx="2977733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78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Quantum Tunneling Appl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Quantum Tunneling Applications</a:t>
            </a:r>
          </a:p>
        </p:txBody>
      </p:sp>
      <p:sp>
        <p:nvSpPr>
          <p:cNvPr id="2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90" name="Group"/>
          <p:cNvGrpSpPr/>
          <p:nvPr/>
        </p:nvGrpSpPr>
        <p:grpSpPr>
          <a:xfrm>
            <a:off x="12950317" y="4086309"/>
            <a:ext cx="8004401" cy="5704049"/>
            <a:chOff x="0" y="0"/>
            <a:chExt cx="8004400" cy="5704047"/>
          </a:xfrm>
        </p:grpSpPr>
        <p:pic>
          <p:nvPicPr>
            <p:cNvPr id="288" name="pasted-movie.png" descr="pasted-movi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8004401" cy="52928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89" name="https://minerva.union.edu/malekis/ESC24/KoskywebModules/cp_intr2.htm"/>
            <p:cNvSpPr txBox="1"/>
            <p:nvPr/>
          </p:nvSpPr>
          <p:spPr>
            <a:xfrm>
              <a:off x="999780" y="5345272"/>
              <a:ext cx="6004841" cy="358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https://minerva.union.edu/malekis/ESC24/KoskywebModules/cp_intr2.htm</a:t>
              </a:r>
            </a:p>
          </p:txBody>
        </p:sp>
      </p:grpSp>
      <p:grpSp>
        <p:nvGrpSpPr>
          <p:cNvPr id="293" name="Group"/>
          <p:cNvGrpSpPr/>
          <p:nvPr/>
        </p:nvGrpSpPr>
        <p:grpSpPr>
          <a:xfrm>
            <a:off x="2800665" y="3569466"/>
            <a:ext cx="6985389" cy="7322813"/>
            <a:chOff x="0" y="0"/>
            <a:chExt cx="6985387" cy="7322811"/>
          </a:xfrm>
        </p:grpSpPr>
        <p:pic>
          <p:nvPicPr>
            <p:cNvPr id="291" name="pasted-movie.png" descr="pasted-movi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985388" cy="69556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92" name="https://physicsopenlab.org/2017/05/30/tunnel-effect/"/>
            <p:cNvSpPr txBox="1"/>
            <p:nvPr/>
          </p:nvSpPr>
          <p:spPr>
            <a:xfrm>
              <a:off x="1341136" y="6964036"/>
              <a:ext cx="4303116" cy="358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https://physicsopenlab.org/2017/05/30/tunnel-effect/</a:t>
              </a:r>
            </a:p>
          </p:txBody>
        </p:sp>
      </p:grpSp>
      <p:sp>
        <p:nvSpPr>
          <p:cNvPr id="294" name="Explaining α decay"/>
          <p:cNvSpPr txBox="1"/>
          <p:nvPr/>
        </p:nvSpPr>
        <p:spPr>
          <a:xfrm>
            <a:off x="3486977" y="10979370"/>
            <a:ext cx="561276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Explaining α decay</a:t>
            </a:r>
          </a:p>
        </p:txBody>
      </p:sp>
      <p:sp>
        <p:nvSpPr>
          <p:cNvPr id="295" name="Scanning Tunneling Microscopy"/>
          <p:cNvSpPr txBox="1"/>
          <p:nvPr/>
        </p:nvSpPr>
        <p:spPr>
          <a:xfrm>
            <a:off x="12339559" y="9886160"/>
            <a:ext cx="922591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Scanning Tunneling Microscopy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465410"/>
            <a:ext cx="12065000" cy="904875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stepPsi.gif" descr="stepPsi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5000" y="2465410"/>
            <a:ext cx="12065000" cy="9048751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Potentials"/>
          <p:cNvSpPr txBox="1"/>
          <p:nvPr/>
        </p:nvSpPr>
        <p:spPr>
          <a:xfrm>
            <a:off x="4714268" y="11751248"/>
            <a:ext cx="290830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Potentials</a:t>
            </a:r>
          </a:p>
        </p:txBody>
      </p:sp>
      <p:sp>
        <p:nvSpPr>
          <p:cNvPr id="300" name="Wavefunctions"/>
          <p:cNvSpPr txBox="1"/>
          <p:nvPr/>
        </p:nvSpPr>
        <p:spPr>
          <a:xfrm>
            <a:off x="15948977" y="11751248"/>
            <a:ext cx="429704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Wavefunctions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article in a Bo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Particle in a Box</a:t>
            </a:r>
          </a:p>
        </p:txBody>
      </p:sp>
      <p:sp>
        <p:nvSpPr>
          <p:cNvPr id="303" name="Double-click to edit"/>
          <p:cNvSpPr txBox="1"/>
          <p:nvPr>
            <p:ph type="body" sz="half" idx="1"/>
          </p:nvPr>
        </p:nvSpPr>
        <p:spPr>
          <a:xfrm>
            <a:off x="635000" y="2540000"/>
            <a:ext cx="12061664" cy="10160000"/>
          </a:xfrm>
          <a:prstGeom prst="rect">
            <a:avLst/>
          </a:prstGeom>
        </p:spPr>
        <p:txBody>
          <a:bodyPr/>
          <a:lstStyle>
            <a:lvl1pPr marL="0" indent="0" algn="r">
              <a:buSzTx/>
              <a:buNone/>
            </a:lvl1pPr>
          </a:lstStyle>
          <a:p>
            <a:pPr/>
            <a14:m>
              <m:oMathPara>
                <m:oMathParaPr>
                  <m:jc m:val="right"/>
                </m:oMathParaPr>
                <m:oMath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{</m:t>
                  </m:r>
                  <m:m>
                    <m:m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aseJc m:val="center"/>
                      <m:plcHide m:val="on"/>
                      <m:mcs>
                        <m:mc>
                          <m:mcPr>
                            <m:count m:val="2"/>
                            <m:mcJc m:val="center"/>
                          </m:mcPr>
                        </m:mc>
                      </m:mcs>
                    </m:mPr>
                    <m:mr>
                      <m:e>
                        <m:r>
                          <m:rPr>
                            <m:sty m:val="p"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mr>
                    <m:mr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e>
                    </m:mr>
                    <m:mr>
                      <m:e>
                        <m:r>
                          <m:rPr>
                            <m:sty m:val="p"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∞</m:t>
                        </m:r>
                      </m:e>
                      <m:e>
                        <m:r>
                          <m:rPr>
                            <m:nor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if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≥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e>
                    </m:mr>
                  </m:m>
                </m:oMath>
              </m:oMathPara>
            </a14:m>
          </a:p>
        </p:txBody>
      </p:sp>
      <p:sp>
        <p:nvSpPr>
          <p:cNvPr id="3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14" name="Group"/>
          <p:cNvGrpSpPr/>
          <p:nvPr/>
        </p:nvGrpSpPr>
        <p:grpSpPr>
          <a:xfrm>
            <a:off x="15862303" y="5713571"/>
            <a:ext cx="6362697" cy="4286225"/>
            <a:chOff x="0" y="0"/>
            <a:chExt cx="6362696" cy="4286223"/>
          </a:xfrm>
        </p:grpSpPr>
        <p:sp>
          <p:nvSpPr>
            <p:cNvPr id="305" name="Rectangle"/>
            <p:cNvSpPr/>
            <p:nvPr/>
          </p:nvSpPr>
          <p:spPr>
            <a:xfrm>
              <a:off x="4262964" y="0"/>
              <a:ext cx="2027282" cy="3176429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6" name="Text"/>
            <p:cNvSpPr txBox="1"/>
            <p:nvPr/>
          </p:nvSpPr>
          <p:spPr>
            <a:xfrm>
              <a:off x="4262964" y="2033874"/>
              <a:ext cx="2027282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  <p:sp>
          <p:nvSpPr>
            <p:cNvPr id="307" name="0"/>
            <p:cNvSpPr txBox="1"/>
            <p:nvPr/>
          </p:nvSpPr>
          <p:spPr>
            <a:xfrm>
              <a:off x="1738408" y="3381348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  <p:sp>
          <p:nvSpPr>
            <p:cNvPr id="308" name="Rectangle"/>
            <p:cNvSpPr/>
            <p:nvPr/>
          </p:nvSpPr>
          <p:spPr>
            <a:xfrm>
              <a:off x="0" y="0"/>
              <a:ext cx="2027281" cy="3176429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9" name="Text"/>
            <p:cNvSpPr txBox="1"/>
            <p:nvPr/>
          </p:nvSpPr>
          <p:spPr>
            <a:xfrm>
              <a:off x="0" y="2033874"/>
              <a:ext cx="2027281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</m:oMath>
                </m:oMathPara>
              </a14:m>
            </a:p>
          </p:txBody>
        </p:sp>
        <p:sp>
          <p:nvSpPr>
            <p:cNvPr id="310" name="Text"/>
            <p:cNvSpPr txBox="1"/>
            <p:nvPr/>
          </p:nvSpPr>
          <p:spPr>
            <a:xfrm rot="5400000">
              <a:off x="1195691" y="1119397"/>
              <a:ext cx="875476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m:oMathPara>
              </a14:m>
            </a:p>
          </p:txBody>
        </p:sp>
        <p:sp>
          <p:nvSpPr>
            <p:cNvPr id="311" name="Text"/>
            <p:cNvSpPr txBox="1"/>
            <p:nvPr/>
          </p:nvSpPr>
          <p:spPr>
            <a:xfrm rot="5400000">
              <a:off x="4240655" y="1119397"/>
              <a:ext cx="875477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m:oMathPara>
              </a14:m>
            </a:p>
          </p:txBody>
        </p:sp>
        <p:sp>
          <p:nvSpPr>
            <p:cNvPr id="312" name="Line"/>
            <p:cNvSpPr/>
            <p:nvPr/>
          </p:nvSpPr>
          <p:spPr>
            <a:xfrm>
              <a:off x="12696" y="3176428"/>
              <a:ext cx="6350001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313" name="L"/>
            <p:cNvSpPr txBox="1"/>
            <p:nvPr/>
          </p:nvSpPr>
          <p:spPr>
            <a:xfrm>
              <a:off x="4092778" y="3381348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olving the PI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Solving the PIB</a:t>
            </a:r>
          </a:p>
        </p:txBody>
      </p:sp>
      <p:sp>
        <p:nvSpPr>
          <p:cNvPr id="317" name="Inside the box, the general solution is  , where…"/>
          <p:cNvSpPr txBox="1"/>
          <p:nvPr>
            <p:ph type="body" idx="1"/>
          </p:nvPr>
        </p:nvSpPr>
        <p:spPr>
          <a:xfrm>
            <a:off x="635000" y="2540000"/>
            <a:ext cx="14589547" cy="10160000"/>
          </a:xfrm>
          <a:prstGeom prst="rect">
            <a:avLst/>
          </a:prstGeom>
        </p:spPr>
        <p:txBody>
          <a:bodyPr/>
          <a:lstStyle/>
          <a:p>
            <a:pPr/>
            <a:r>
              <a:t>Inside the box, the general solution is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cos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sin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, where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</a:p>
          <a:p>
            <a:pPr/>
            <a:r>
              <a:t>Outside the box,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</a:p>
          <a:p>
            <a:pPr/>
            <a:r>
              <a:t>Because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 and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L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,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.</a:t>
            </a:r>
          </a:p>
          <a:p>
            <a:pPr/>
            <a:r>
              <a:t>The solutions are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sin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L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, where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π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</m:t>
                    </m:r>
                  </m:den>
                </m:f>
              </m:oMath>
            </a14:m>
            <a:r>
              <a:t> to be zero at the boundaries</a:t>
            </a:r>
          </a:p>
        </p:txBody>
      </p:sp>
      <p:sp>
        <p:nvSpPr>
          <p:cNvPr id="3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28" name="Group"/>
          <p:cNvGrpSpPr/>
          <p:nvPr/>
        </p:nvGrpSpPr>
        <p:grpSpPr>
          <a:xfrm>
            <a:off x="15862303" y="5713571"/>
            <a:ext cx="6362697" cy="4286225"/>
            <a:chOff x="0" y="0"/>
            <a:chExt cx="6362696" cy="4286223"/>
          </a:xfrm>
        </p:grpSpPr>
        <p:sp>
          <p:nvSpPr>
            <p:cNvPr id="319" name="Rectangle"/>
            <p:cNvSpPr/>
            <p:nvPr/>
          </p:nvSpPr>
          <p:spPr>
            <a:xfrm>
              <a:off x="4262964" y="0"/>
              <a:ext cx="2027282" cy="3176429"/>
            </a:xfrm>
            <a:prstGeom prst="rect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0" name="Text"/>
            <p:cNvSpPr txBox="1"/>
            <p:nvPr/>
          </p:nvSpPr>
          <p:spPr>
            <a:xfrm>
              <a:off x="4262964" y="2033874"/>
              <a:ext cx="2027282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m:oMathPara>
              </a14:m>
            </a:p>
          </p:txBody>
        </p:sp>
        <p:sp>
          <p:nvSpPr>
            <p:cNvPr id="321" name="0"/>
            <p:cNvSpPr txBox="1"/>
            <p:nvPr/>
          </p:nvSpPr>
          <p:spPr>
            <a:xfrm>
              <a:off x="1738408" y="3381348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0</a:t>
              </a:r>
            </a:p>
          </p:txBody>
        </p:sp>
        <p:sp>
          <p:nvSpPr>
            <p:cNvPr id="322" name="Rectangle"/>
            <p:cNvSpPr/>
            <p:nvPr/>
          </p:nvSpPr>
          <p:spPr>
            <a:xfrm>
              <a:off x="0" y="0"/>
              <a:ext cx="2027281" cy="3176429"/>
            </a:xfrm>
            <a:prstGeom prst="rect">
              <a:avLst/>
            </a:prstGeom>
            <a:blipFill rotWithShape="1">
              <a:blip r:embed="rId3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508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3" name="Text"/>
            <p:cNvSpPr txBox="1"/>
            <p:nvPr/>
          </p:nvSpPr>
          <p:spPr>
            <a:xfrm>
              <a:off x="0" y="2033874"/>
              <a:ext cx="2027281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∞</m:t>
                    </m:r>
                  </m:oMath>
                </m:oMathPara>
              </a14:m>
            </a:p>
          </p:txBody>
        </p:sp>
        <p:sp>
          <p:nvSpPr>
            <p:cNvPr id="324" name="Text"/>
            <p:cNvSpPr txBox="1"/>
            <p:nvPr/>
          </p:nvSpPr>
          <p:spPr>
            <a:xfrm rot="5400000">
              <a:off x="1195691" y="1119397"/>
              <a:ext cx="875476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m:oMathPara>
              </a14:m>
            </a:p>
          </p:txBody>
        </p:sp>
        <p:sp>
          <p:nvSpPr>
            <p:cNvPr id="325" name="Text"/>
            <p:cNvSpPr txBox="1"/>
            <p:nvPr/>
          </p:nvSpPr>
          <p:spPr>
            <a:xfrm rot="5400000">
              <a:off x="4240655" y="1119397"/>
              <a:ext cx="875477" cy="9376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14:m>
                <m:oMathPara>
                  <m:oMathParaPr>
                    <m:jc m:val="center"/>
                  </m:oMathParaPr>
                  <m:oMath>
                    <m:r>
                      <a:rPr xmlns:a="http://schemas.openxmlformats.org/drawingml/2006/main" sz="610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←</m:t>
                    </m:r>
                  </m:oMath>
                </m:oMathPara>
              </a14:m>
            </a:p>
          </p:txBody>
        </p:sp>
        <p:sp>
          <p:nvSpPr>
            <p:cNvPr id="326" name="Line"/>
            <p:cNvSpPr/>
            <p:nvPr/>
          </p:nvSpPr>
          <p:spPr>
            <a:xfrm>
              <a:off x="12696" y="3176428"/>
              <a:ext cx="6350001" cy="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327" name="L"/>
            <p:cNvSpPr txBox="1"/>
            <p:nvPr/>
          </p:nvSpPr>
          <p:spPr>
            <a:xfrm>
              <a:off x="4092778" y="3381348"/>
              <a:ext cx="508636" cy="90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/>
              <a:r>
                <a:t>L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17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IB ener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PIB energies</a:t>
            </a:r>
          </a:p>
        </p:txBody>
      </p:sp>
      <p:sp>
        <p:nvSpPr>
          <p:cNvPr id="331" name="Setting two expressions for k equal,…"/>
          <p:cNvSpPr txBox="1"/>
          <p:nvPr>
            <p:ph type="body" idx="1"/>
          </p:nvPr>
        </p:nvSpPr>
        <p:spPr>
          <a:xfrm>
            <a:off x="635000" y="2540000"/>
            <a:ext cx="17140807" cy="10160000"/>
          </a:xfrm>
          <a:prstGeom prst="rect">
            <a:avLst/>
          </a:prstGeom>
        </p:spPr>
        <p:txBody>
          <a:bodyPr/>
          <a:lstStyle/>
          <a:p>
            <a:pPr/>
            <a:r>
              <a:t>Setting two expressions for k equal, </a:t>
            </a:r>
            <a14:m>
              <m:oMath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ad>
                      <m:rad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degHide m:val="on"/>
                      </m:radPr>
                      <m:deg/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</m:rad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ℏ</m:t>
                    </m:r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π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</m:t>
                    </m:r>
                  </m:den>
                </m:f>
              </m:oMath>
            </a14:m>
          </a:p>
          <a:p>
            <a:pPr/>
            <a:r>
              <a:t>The allowable energies are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e>
                        <m:r>
                          <m:rPr>
                            <m:sty m:val="p"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8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</m:oMath>
            </a14:m>
            <a:r>
              <a:t>, for n = 1, 2, …</a:t>
            </a:r>
          </a:p>
          <a:p>
            <a:pPr/>
            <a:r>
              <a:t>The PIB is a bound state with quantization</a:t>
            </a:r>
          </a:p>
          <a:p>
            <a:pPr/>
            <a:r>
              <a:t>The lowest possible energy for a particle is NOT zero (even at 0 K). This means the particle always has some kinetic energy.</a:t>
            </a:r>
          </a:p>
        </p:txBody>
      </p:sp>
      <p:sp>
        <p:nvSpPr>
          <p:cNvPr id="3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3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89183" y="2369546"/>
            <a:ext cx="5078587" cy="9909593"/>
          </a:xfrm>
          <a:prstGeom prst="rect">
            <a:avLst/>
          </a:prstGeom>
          <a:ln w="12700">
            <a:miter lim="400000"/>
          </a:ln>
        </p:spPr>
      </p:pic>
      <p:sp>
        <p:nvSpPr>
          <p:cNvPr id="334" name="By Papa November - Own work, CC BY-SA 3.0, https://commons.wikimedia.org/w/index.php?curid=8652690"/>
          <p:cNvSpPr txBox="1"/>
          <p:nvPr/>
        </p:nvSpPr>
        <p:spPr>
          <a:xfrm>
            <a:off x="18368770" y="12295778"/>
            <a:ext cx="5719413" cy="57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By Papa November - Own work, CC BY-SA 3.0, https://commons.wikimedia.org/w/index.php?curid=8652690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1" grpId="1"/>
      <p:bldP build="whole" bldLvl="1" animBg="1" rev="0" advAuto="0" spid="333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eneral Uncertainty Princi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General Uncertainty Principle</a:t>
            </a:r>
          </a:p>
        </p:txBody>
      </p:sp>
      <p:sp>
        <p:nvSpPr>
          <p:cNvPr id="183" name="Remember that if  , the two operators commute…"/>
          <p:cNvSpPr txBox="1"/>
          <p:nvPr>
            <p:ph type="body" idx="1"/>
          </p:nvPr>
        </p:nvSpPr>
        <p:spPr>
          <a:xfrm>
            <a:off x="635000" y="3171281"/>
            <a:ext cx="23114000" cy="9528719"/>
          </a:xfrm>
          <a:prstGeom prst="rect">
            <a:avLst/>
          </a:prstGeom>
        </p:spPr>
        <p:txBody>
          <a:bodyPr/>
          <a:lstStyle/>
          <a:p>
            <a:pPr marL="537104" indent="-537104" defTabSz="714732">
              <a:defRPr sz="4350"/>
            </a:pPr>
            <a:r>
              <a:t>Remember that if </a:t>
            </a:r>
            <a14:m>
              <m:oMath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[</m:t>
                </m:r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</m:t>
                    </m:r>
                  </m:e>
                  <m:lim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</m:e>
                  <m:lim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]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, the two operators commute</a:t>
            </a:r>
          </a:p>
          <a:p>
            <a:pPr marL="537104" indent="-537104" defTabSz="714732">
              <a:defRPr sz="4350"/>
            </a:pPr>
            <a:r>
              <a:t>According to the uncertainty principle,</a:t>
            </a:r>
          </a:p>
          <a:p>
            <a:pPr lvl="1" marL="923819" indent="-537104" defTabSz="714732">
              <a:defRPr sz="4350"/>
            </a:pPr>
            <a:r>
              <a:t>If two operators commute, then their corresponding observables can be simultaneously specified.</a:t>
            </a:r>
          </a:p>
          <a:p>
            <a:pPr lvl="1" marL="923819" indent="-537104" defTabSz="714732">
              <a:defRPr sz="4350"/>
            </a:pPr>
            <a:r>
              <a:t>If two operators do not commute, then their corresponding observables </a:t>
            </a:r>
            <a:r>
              <a:rPr u="sng"/>
              <a:t>cannot</a:t>
            </a:r>
            <a:r>
              <a:t> be simultaneously specified. They are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complementary</a:t>
            </a:r>
            <a:r>
              <a:t> observables.</a:t>
            </a:r>
          </a:p>
          <a:p>
            <a:pPr marL="537104" indent="-537104" defTabSz="714732">
              <a:defRPr sz="4350"/>
            </a:pPr>
            <a:r>
              <a:t>This is counterintuitive</a:t>
            </a:r>
          </a:p>
          <a:p>
            <a:pPr marL="537104" indent="-537104" defTabSz="714732">
              <a:defRPr sz="4350"/>
            </a:pPr>
            <a:r>
              <a:t>Heisenberg uncertainty principle: </a:t>
            </a:r>
            <a14:m>
              <m:oMath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sSub>
                  <m:e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p</m:t>
                    </m:r>
                  </m:e>
                  <m:sub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b>
                </m:sSub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≥</m:t>
                </m:r>
                <m:f>
                  <m:fPr>
                    <m:ctrlP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den>
                </m:f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ℏ</m:t>
                </m:r>
              </m:oMath>
            </a14:m>
          </a:p>
          <a:p>
            <a:pPr marL="537104" indent="-537104" defTabSz="714732">
              <a:defRPr sz="4350"/>
            </a:pPr>
            <a:r>
              <a:t>General uncertainty principle: </a:t>
            </a:r>
            <a14:m>
              <m:oMath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≥</m:t>
                </m:r>
                <m:f>
                  <m:fPr>
                    <m:ctrlP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den>
                </m:f>
                <m:d>
                  <m:dPr>
                    <m:ctrlP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begChr m:val="|"/>
                    <m:endChr m:val="|"/>
                  </m:dPr>
                  <m:e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⟨</m:t>
                    </m:r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[</m:t>
                    </m:r>
                    <m:limUpp>
                      <m:e>
                        <m:r>
                          <m:rPr>
                            <m:sty m:val="b"/>
                          </m:rP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lim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̂</m:t>
                        </m:r>
                      </m:lim>
                    </m:limUpp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limUpp>
                      <m:e>
                        <m:r>
                          <m:rPr>
                            <m:sty m:val="b"/>
                          </m:rP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lim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̂</m:t>
                        </m:r>
                      </m:lim>
                    </m:limUpp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]</m:t>
                    </m:r>
                    <m:r>
                      <a:rPr xmlns:a="http://schemas.openxmlformats.org/drawingml/2006/main" sz="5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⟩</m:t>
                    </m:r>
                  </m:e>
                </m:d>
              </m:oMath>
            </a14:m>
            <a:r>
              <a:t>, where </a:t>
            </a:r>
            <a14:m>
              <m:oMath>
                <m:r>
                  <m:rPr>
                    <m:sty m:val="p"/>
                  </m:rP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r>
                  <a:rPr xmlns:a="http://schemas.openxmlformats.org/drawingml/2006/main" sz="53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begChr m:val="{"/>
                        <m:endChr m:val="}"/>
                      </m:dPr>
                      <m:e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⟨</m:t>
                        </m:r>
                        <m:sSup>
                          <m:e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</m:e>
                          <m:sup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⟩</m:t>
                        </m:r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-</m:t>
                        </m:r>
                        <m:sSup>
                          <m:e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⟨</m:t>
                            </m:r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⟩</m:t>
                            </m:r>
                          </m:e>
                          <m:sup>
                            <m:r>
                              <a:rPr xmlns:a="http://schemas.openxmlformats.org/drawingml/2006/main" sz="53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  <a:endParaRPr sz="5000"/>
          </a:p>
        </p:txBody>
      </p:sp>
      <p:sp>
        <p:nvSpPr>
          <p:cNvPr id="184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8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33218" y="494761"/>
            <a:ext cx="17517564" cy="127264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In classical physics, the probability of finding the particle is independent of the energy and the same at all points in the box…"/>
          <p:cNvSpPr txBox="1"/>
          <p:nvPr>
            <p:ph type="body" idx="1"/>
          </p:nvPr>
        </p:nvSpPr>
        <p:spPr>
          <a:xfrm>
            <a:off x="635000" y="2540000"/>
            <a:ext cx="13340813" cy="10160000"/>
          </a:xfrm>
          <a:prstGeom prst="rect">
            <a:avLst/>
          </a:prstGeom>
        </p:spPr>
        <p:txBody>
          <a:bodyPr/>
          <a:lstStyle/>
          <a:p>
            <a:pPr/>
            <a:r>
              <a:t>In classical physics, the probability of finding the particle is independent of the energy and the same at all points in the box</a:t>
            </a:r>
          </a:p>
          <a:p>
            <a:pPr/>
            <a:r>
              <a:t>In QM, the square of the wavefunction is related to the probability of finding the particle in a specific position for a given energy level.</a:t>
            </a:r>
          </a:p>
          <a:p>
            <a:pPr lvl="1"/>
            <a:r>
              <a:t>There are nodes where particles cannot be found!</a:t>
            </a:r>
          </a:p>
          <a:p>
            <a:pPr lvl="1"/>
            <a:r>
              <a:t>At higher energy, the probability is more uniform</a:t>
            </a:r>
          </a:p>
        </p:txBody>
      </p:sp>
      <p:sp>
        <p:nvSpPr>
          <p:cNvPr id="339" name="PIB wavefun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PIB wavefunctions</a:t>
            </a:r>
          </a:p>
        </p:txBody>
      </p:sp>
      <p:sp>
        <p:nvSpPr>
          <p:cNvPr id="3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1" name="Text"/>
          <p:cNvSpPr txBox="1"/>
          <p:nvPr/>
        </p:nvSpPr>
        <p:spPr>
          <a:xfrm>
            <a:off x="15237179" y="3509077"/>
            <a:ext cx="7971122" cy="2161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14:m>
              <m:oMathPara>
                <m:oMathParaPr>
                  <m:jc m:val="center"/>
                </m:oMathParaPr>
                <m:oMath>
                  <m:sSub>
                    <m:e>
                      <m:r>
                        <m:rPr>
                          <m:sty m:val="p"/>
                        </m:r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Ψ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ad>
                    <m:rad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degHide m:val="on"/>
                    </m:radPr>
                    <m:deg/>
                    <m:e>
                      <m:f>
                        <m:fPr>
                          <m:ctrl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den>
                      </m:f>
                    </m:e>
                  </m:rad>
                  <m:r>
                    <m:rPr>
                      <m:sty m:val="p"/>
                    </m:rP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sin</m:t>
                  </m:r>
                  <m:d>
                    <m:d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f>
                        <m:fPr>
                          <m:ctrl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num>
                        <m:den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den>
                      </m:f>
                    </m:e>
                  </m:d>
                </m:oMath>
              </m:oMathPara>
            </a14:m>
          </a:p>
        </p:txBody>
      </p:sp>
      <p:grpSp>
        <p:nvGrpSpPr>
          <p:cNvPr id="344" name="Group"/>
          <p:cNvGrpSpPr/>
          <p:nvPr/>
        </p:nvGrpSpPr>
        <p:grpSpPr>
          <a:xfrm>
            <a:off x="18721945" y="6004820"/>
            <a:ext cx="5328493" cy="7025712"/>
            <a:chOff x="0" y="0"/>
            <a:chExt cx="5328491" cy="7025711"/>
          </a:xfrm>
        </p:grpSpPr>
        <p:pic>
          <p:nvPicPr>
            <p:cNvPr id="342" name="pasted-movie.png" descr="pasted-movi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0808" y="0"/>
              <a:ext cx="5086877" cy="64182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43" name="By Papa November - Own work, CC BY-SA 3.0, https://commons.wikimedia.org/w/index.php?curid=8648347"/>
            <p:cNvSpPr txBox="1"/>
            <p:nvPr/>
          </p:nvSpPr>
          <p:spPr>
            <a:xfrm>
              <a:off x="0" y="6451036"/>
              <a:ext cx="5328492" cy="5746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By Papa November - Own work, CC BY-SA 3.0, https://commons.wikimedia.org/w/index.php?curid=8648347</a:t>
              </a:r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13804194" y="6023932"/>
            <a:ext cx="5086878" cy="7062100"/>
            <a:chOff x="0" y="0"/>
            <a:chExt cx="5086876" cy="7062099"/>
          </a:xfrm>
        </p:grpSpPr>
        <p:grpSp>
          <p:nvGrpSpPr>
            <p:cNvPr id="347" name="Group"/>
            <p:cNvGrpSpPr/>
            <p:nvPr/>
          </p:nvGrpSpPr>
          <p:grpSpPr>
            <a:xfrm>
              <a:off x="98688" y="0"/>
              <a:ext cx="4900628" cy="5851213"/>
              <a:chOff x="0" y="0"/>
              <a:chExt cx="4900626" cy="5851212"/>
            </a:xfrm>
          </p:grpSpPr>
          <p:pic>
            <p:nvPicPr>
              <p:cNvPr id="345" name="pasted-movie.png" descr="pasted-movie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3247712"/>
                <a:ext cx="4889500" cy="260350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346" name="pasted-movie.png" descr="pasted-movie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315926" y="0"/>
                <a:ext cx="4584701" cy="2667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348" name="https://chem.libretexts.org/Bookshelves/Physical_and_Theoretical_Chemistry_Textbook_Maps/Supplemental_Modules_(Physical_and_Theoretical_Chemistry)/Quantum_Mechanics/05.5%3A_Particle_in_Boxes/Particle_in_a_1-Dimensional_box"/>
            <p:cNvSpPr txBox="1"/>
            <p:nvPr/>
          </p:nvSpPr>
          <p:spPr>
            <a:xfrm>
              <a:off x="0" y="5839724"/>
              <a:ext cx="5086877" cy="12223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https://chem.libretexts.org/Bookshelves/Physical_and_Theoretical_Chemistry_Textbook_Maps/Supplemental_Modules_(Physical_and_Theoretical_Chemistry)/Quantum_Mechanics/05.5%3A_Particle_in_Boxes/Particle_in_a_1-Dimensional_box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8" grpId="1"/>
      <p:bldP build="whole" bldLvl="1" animBg="1" rev="0" advAuto="0" spid="349" grpId="2"/>
      <p:bldP build="whole" bldLvl="1" animBg="1" rev="0" advAuto="0" spid="344" grpId="3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2D PI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2D PIB</a:t>
            </a:r>
          </a:p>
        </p:txBody>
      </p:sp>
      <p:sp>
        <p:nvSpPr>
          <p:cNvPr id="352" name="Solution is based on separation of variab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1187450"/>
          <a:lstStyle/>
          <a:p>
            <a:pPr/>
            <a:r>
              <a:t>Solution is based on separation of variables</a:t>
            </a:r>
          </a:p>
          <a:p>
            <a:pPr/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m:rPr>
                          <m:sty m:val="p"/>
                        </m:rP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Ψ</m:t>
                      </m:r>
                    </m:e>
                    <m:sub>
                      <m:sSub>
                        <m:e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e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sub>
                  </m:sSub>
                  <m:r>
                    <a:rPr xmlns:a="http://schemas.openxmlformats.org/drawingml/2006/main" sz="53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num>
                    <m:den>
                      <m:rad>
                        <m:radPr>
                          <m:ctrlP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degHide m:val="on"/>
                        </m:radPr>
                        <m:deg/>
                        <m:e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rad>
                    </m:den>
                  </m:f>
                  <m:r>
                    <m:rPr>
                      <m:sty m:val="p"/>
                    </m:rPr>
                    <a:rPr xmlns:a="http://schemas.openxmlformats.org/drawingml/2006/main" sz="53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sin</m:t>
                  </m:r>
                  <m:d>
                    <m:dPr>
                      <m:ctrlP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f>
                        <m:fPr>
                          <m:ctrlP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num>
                        <m:den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</m:e>
                  </m:d>
                  <m:r>
                    <m:rPr>
                      <m:sty m:val="p"/>
                    </m:rPr>
                    <a:rPr xmlns:a="http://schemas.openxmlformats.org/drawingml/2006/main" sz="53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sin</m:t>
                  </m:r>
                  <m:d>
                    <m:dPr>
                      <m:ctrlPr>
                        <a:rPr xmlns:a="http://schemas.openxmlformats.org/drawingml/2006/main" sz="53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f>
                        <m:fPr>
                          <m:ctrlP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π</m:t>
                          </m:r>
                          <m:r>
                            <a:rPr xmlns:a="http://schemas.openxmlformats.org/drawingml/2006/main" sz="53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num>
                        <m:den>
                          <m:sSub>
                            <m:e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53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e>
                  </m:d>
                </m:oMath>
              </m:oMathPara>
            </a14:m>
          </a:p>
          <a:p>
            <a:pPr/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b>
                      <m:sSub>
                        <m:e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b>
                        <m:e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  <m:sub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sub>
                  </m:sSub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p>
                        <m:e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p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8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den>
                  </m:f>
                  <m:d>
                    <m:d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f>
                        <m:fPr>
                          <m:ctrl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  <m:sub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sSub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e>
                            <m:sub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sSubSup>
                            <m:e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L</m:t>
                              </m:r>
                            </m:e>
                            <m:sub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xmlns:a="http://schemas.openxmlformats.org/drawingml/2006/main" sz="6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den>
                      </m:f>
                    </m:e>
                  </m:d>
                </m:oMath>
              </m:oMathPara>
            </a14:m>
          </a:p>
          <a:p>
            <a:pPr/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1,2,...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;</m:t>
                  </m:r>
                  <m:sSub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b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b>
                  </m:sSub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1,2,...</m:t>
                  </m:r>
                </m:oMath>
              </m:oMathPara>
            </a14:m>
          </a:p>
          <a:p>
            <a:pPr/>
          </a:p>
          <a:p>
            <a:pPr/>
            <a:r>
              <a:t>Note that</a:t>
            </a:r>
          </a:p>
          <a:p>
            <a:pPr lvl="1"/>
            <a:r>
              <a:t>Like 1D, has a zero-point energy and is quantized</a:t>
            </a:r>
          </a:p>
          <a:p>
            <a:pPr lvl="1"/>
            <a:r>
              <a:t>If </a:t>
            </a:r>
            <a14:m>
              <m:oMath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sub>
                </m:sSub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b>
                </m:sSub>
              </m:oMath>
            </a14:m>
            <a:r>
              <a:t>, then </a:t>
            </a:r>
            <a14:m>
              <m:oMath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b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sub>
                </m:sSub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8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d>
                  <m:d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</m:dPr>
                  <m:e>
                    <m:sSub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e>
                </m:d>
              </m:oMath>
            </a14:m>
            <a:r>
              <a:t> and there can be degeneracy, multiple states with the same energy</a:t>
            </a:r>
          </a:p>
        </p:txBody>
      </p:sp>
      <p:sp>
        <p:nvSpPr>
          <p:cNvPr id="3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52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Harmonic Oscilla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Harmonic Oscillator</a:t>
            </a:r>
          </a:p>
        </p:txBody>
      </p:sp>
      <p:sp>
        <p:nvSpPr>
          <p:cNvPr id="356" name="It is qualitatively similar to a particle in a box. Are energies continuous or quantized?…"/>
          <p:cNvSpPr txBox="1"/>
          <p:nvPr>
            <p:ph type="body" idx="1"/>
          </p:nvPr>
        </p:nvSpPr>
        <p:spPr>
          <a:xfrm>
            <a:off x="317500" y="2540000"/>
            <a:ext cx="15243386" cy="10795000"/>
          </a:xfrm>
          <a:prstGeom prst="rect">
            <a:avLst/>
          </a:prstGeom>
        </p:spPr>
        <p:txBody>
          <a:bodyPr/>
          <a:lstStyle/>
          <a:p>
            <a:pPr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k</m:t>
                  </m:r>
                  <m:sSup>
                    <m:e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p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</a:p>
          <a:p>
            <a:pPr/>
            <a:r>
              <a:t>It is qualitatively similar to a particle in a box. Are energies continuous or quantized?</a:t>
            </a:r>
          </a:p>
          <a:p>
            <a:pPr lvl="1"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t>Quantized</a:t>
            </a:r>
          </a:p>
        </p:txBody>
      </p:sp>
      <p:sp>
        <p:nvSpPr>
          <p:cNvPr id="3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60" name="Group"/>
          <p:cNvGrpSpPr/>
          <p:nvPr/>
        </p:nvGrpSpPr>
        <p:grpSpPr>
          <a:xfrm>
            <a:off x="15689628" y="4514723"/>
            <a:ext cx="8305801" cy="6845554"/>
            <a:chOff x="0" y="0"/>
            <a:chExt cx="8305800" cy="6845553"/>
          </a:xfrm>
        </p:grpSpPr>
        <p:pic>
          <p:nvPicPr>
            <p:cNvPr id="358" name="pasted-movie.png" descr="pasted-movi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8305800" cy="5715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9" name="https://phys.libretexts.org/Bookshelves/University_Physics/University_Physics_(OpenStax)/University_Physics_III_-_Optics_and_Modern_Physics_(OpenStax)/07%3A_Quantum_Mechanics/7.06%3A_The_Quantum_Harmonic_Oscillator"/>
            <p:cNvSpPr txBox="1"/>
            <p:nvPr/>
          </p:nvSpPr>
          <p:spPr>
            <a:xfrm>
              <a:off x="975996" y="5839078"/>
              <a:ext cx="6353809" cy="1006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>
              <a:lvl1pPr>
                <a:defRPr sz="1400"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pPr/>
              <a:r>
                <a:t>https://phys.libretexts.org/Bookshelves/University_Physics/University_Physics_(OpenStax)/University_Physics_III_-_Optics_and_Modern_Physics_(OpenStax)/07%3A_Quantum_Mechanics/7.06%3A_The_Quantum_Harmonic_Oscillator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56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HO Sol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 Solutions</a:t>
            </a:r>
          </a:p>
        </p:txBody>
      </p:sp>
      <p:sp>
        <p:nvSpPr>
          <p:cNvPr id="363" name="The Hamiltonian i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numCol="2" spcCol="1187450"/>
          <a:lstStyle/>
          <a:p>
            <a:pPr marL="512409" indent="-512409" defTabSz="681870">
              <a:spcBef>
                <a:spcPts val="4900"/>
              </a:spcBef>
              <a:defRPr sz="4150"/>
            </a:pPr>
            <a:r>
              <a:t>The Hamiltonian is </a:t>
            </a:r>
            <a14:m>
              <m:oMath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lim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f>
                  <m:fPr>
                    <m:ctrl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m:rPr>
                            <m:sty m:val="p"/>
                          </m:rP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num>
                  <m:den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den>
                </m:f>
                <m:f>
                  <m:fPr>
                    <m:ctrl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e>
                      <m:sup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num>
                  <m:den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sSup>
                      <m:e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f>
                  <m:fPr>
                    <m:ctrl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num>
                  <m:den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den>
                </m:f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f</m:t>
                    </m:r>
                  </m:sub>
                </m:sSub>
                <m:sSup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e>
                  <m:sup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</a:p>
          <a:p>
            <a:pPr marL="512409" indent="-512409" defTabSz="681870">
              <a:spcBef>
                <a:spcPts val="4900"/>
              </a:spcBef>
              <a:defRPr sz="4150"/>
            </a:pPr>
            <a14:m>
              <m:oMath>
                <m:sSub>
                  <m:e>
                    <m:r>
                      <m:rPr>
                        <m:sty m:val="p"/>
                      </m:r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α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sSup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sSup>
                      <m:e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α</m:t>
                        </m:r>
                      </m:e>
                      <m:sup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e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  <a:r>
              <a:t>, where</a:t>
            </a:r>
          </a:p>
          <a:p>
            <a:pPr lvl="1" marL="881344" indent="-512409" defTabSz="681870">
              <a:spcBef>
                <a:spcPts val="4900"/>
              </a:spcBef>
              <a:defRPr sz="4150"/>
            </a:pPr>
            <a14:m>
              <m:oMath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50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50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α</m:t>
                            </m:r>
                          </m:num>
                          <m:den>
                            <m:sSup>
                              <m:e>
                                <m:r>
                                  <a:rPr xmlns:a="http://schemas.openxmlformats.org/drawingml/2006/main" sz="50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r>
                                  <a:rPr xmlns:a="http://schemas.openxmlformats.org/drawingml/2006/main" sz="50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ν</m:t>
                                </m:r>
                              </m:sup>
                            </m:sSup>
                            <m:r>
                              <a:rPr xmlns:a="http://schemas.openxmlformats.org/drawingml/2006/main" sz="50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ν</m:t>
                            </m:r>
                            <m:r>
                              <a:rPr xmlns:a="http://schemas.openxmlformats.org/drawingml/2006/main" sz="50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!</m:t>
                            </m:r>
                            <m:sSup>
                              <m:e>
                                <m:r>
                                  <a:rPr xmlns:a="http://schemas.openxmlformats.org/drawingml/2006/main" sz="50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π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xmlns:a="http://schemas.openxmlformats.org/drawingml/2006/main" sz="505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  <m:type m:val="lin"/>
                                  </m:fPr>
                                  <m:num>
                                    <m:r>
                                      <a:rPr xmlns:a="http://schemas.openxmlformats.org/drawingml/2006/main" sz="505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xmlns:a="http://schemas.openxmlformats.org/drawingml/2006/main" sz="5050" i="1">
                                        <a:solidFill>
                                          <a:srgbClr val="0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  <a:r>
              <a:t> is for normalization</a:t>
            </a:r>
          </a:p>
          <a:p>
            <a:pPr lvl="1" marL="881344" indent="-512409" defTabSz="681870">
              <a:spcBef>
                <a:spcPts val="4900"/>
              </a:spcBef>
              <a:defRPr sz="4150"/>
            </a:pPr>
            <a14:m>
              <m:oMathPara>
                <m:oMathParaPr>
                  <m:jc m:val="left"/>
                </m:oMathParaPr>
                <m:oMath>
                  <m:sSub>
                    <m:e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e>
                    <m:sub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ν</m:t>
                      </m:r>
                    </m:sub>
                  </m:sSub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  <m:sSup>
                    <m:e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  <m:sup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ν</m:t>
                      </m:r>
                    </m:sup>
                  </m:sSup>
                  <m:sSup>
                    <m:e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sSup>
                        <m:e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p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sup>
                  </m:sSup>
                  <m:f>
                    <m:fPr>
                      <m:ctrlP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p>
                        <m:e>
                          <m:r>
                            <m:rPr>
                              <m:nor/>
                            </m:rP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p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ν</m:t>
                          </m:r>
                        </m:sup>
                      </m:sSup>
                    </m:num>
                    <m:den>
                      <m:r>
                        <m:rPr>
                          <m:nor/>
                        </m:rP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sSup>
                        <m:e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p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ν</m:t>
                          </m:r>
                        </m:sup>
                      </m:sSup>
                    </m:den>
                  </m:f>
                  <m:sSup>
                    <m:e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5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sSup>
                        <m:e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y</m:t>
                          </m:r>
                        </m:e>
                        <m:sup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sup>
                  </m:sSup>
                </m:oMath>
              </m:oMathPara>
            </a14:m>
          </a:p>
          <a:p>
            <a:pPr lvl="1" marL="881344" indent="-512409" defTabSz="681870">
              <a:spcBef>
                <a:spcPts val="4900"/>
              </a:spcBef>
              <a:defRPr sz="4150"/>
            </a:pPr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α</m:t>
                  </m:r>
                  <m:r>
                    <a:rPr xmlns:a="http://schemas.openxmlformats.org/drawingml/2006/main" sz="5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d>
                        <m:dPr>
                          <m:ctrlP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xmlns:a="http://schemas.openxmlformats.org/drawingml/2006/main" sz="50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  <m:type m:val="bar"/>
                            </m:fPr>
                            <m:num>
                              <m:r>
                                <a:rPr xmlns:a="http://schemas.openxmlformats.org/drawingml/2006/main" sz="505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  <m:sSub>
                                <m:e>
                                  <m:r>
                                    <a:rPr xmlns:a="http://schemas.openxmlformats.org/drawingml/2006/main" sz="505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k</m:t>
                                  </m:r>
                                </m:e>
                                <m:sub>
                                  <m:r>
                                    <a:rPr xmlns:a="http://schemas.openxmlformats.org/drawingml/2006/main" sz="505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f</m:t>
                                  </m:r>
                                </m:sub>
                              </m:sSub>
                            </m:num>
                            <m:den>
                              <m:sSup>
                                <m:e>
                                  <m:r>
                                    <m:rPr>
                                      <m:sty m:val="p"/>
                                    </m:rPr>
                                    <a:rPr xmlns:a="http://schemas.openxmlformats.org/drawingml/2006/main" sz="505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ℏ</m:t>
                                  </m:r>
                                </m:e>
                                <m:sup>
                                  <m:r>
                                    <a:rPr xmlns:a="http://schemas.openxmlformats.org/drawingml/2006/main" sz="505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e>
                    <m:sup>
                      <m:f>
                        <m:fPr>
                          <m:ctrlP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lin"/>
                        </m:fPr>
                        <m:num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xmlns:a="http://schemas.openxmlformats.org/drawingml/2006/main" sz="5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sup>
                  </m:sSup>
                </m:oMath>
              </m:oMathPara>
            </a14:m>
          </a:p>
          <a:p>
            <a:pPr lvl="1" marL="881344" indent="-512409" defTabSz="681870">
              <a:spcBef>
                <a:spcPts val="4900"/>
              </a:spcBef>
              <a:defRPr sz="4150"/>
            </a:pPr>
            <a14:m>
              <m:oMath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</m:oMath>
            </a14:m>
            <a:r>
              <a:t> are known as Hermite polynomials</a:t>
            </a:r>
          </a:p>
          <a:p>
            <a:pPr lvl="1" marL="881344" indent="-512409" defTabSz="681870">
              <a:spcBef>
                <a:spcPts val="4900"/>
              </a:spcBef>
              <a:defRPr sz="4150"/>
            </a:pPr>
            <a:r>
              <a:t>For </a:t>
            </a:r>
            <a14:m>
              <m:oMath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ν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1</m:t>
                </m:r>
              </m:oMath>
            </a14:m>
            <a:r>
              <a:t>, the solution is Gaussian</a:t>
            </a:r>
          </a:p>
          <a:p>
            <a:pPr marL="512409" indent="-512409" defTabSz="681870">
              <a:spcBef>
                <a:spcPts val="4900"/>
              </a:spcBef>
              <a:defRPr sz="4150"/>
            </a:pPr>
            <a:r>
              <a:t>The energies are </a:t>
            </a:r>
            <a14:m>
              <m:oMath>
                <m:sSub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b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sub>
                </m:sSub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d>
                  <m:dPr>
                    <m:ctrlP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</m:dPr>
                  <m:e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  <m:r>
                      <a:rPr xmlns:a="http://schemas.openxmlformats.org/drawingml/2006/main" sz="5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f>
                      <m:fPr>
                        <m:ctrlP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0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e>
                </m:d>
                <m:r>
                  <m:rPr>
                    <m:sty m:val="p"/>
                  </m:rP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ℏ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ω</m:t>
                </m:r>
              </m:oMath>
            </a14:m>
            <a:r>
              <a:t>, where </a:t>
            </a:r>
            <a14:m>
              <m:oMath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ν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0,1,2,...</m:t>
                </m:r>
              </m:oMath>
            </a14:m>
          </a:p>
          <a:p>
            <a:pPr lvl="1" marL="881344" indent="-512409" defTabSz="681870">
              <a:spcBef>
                <a:spcPts val="4900"/>
              </a:spcBef>
              <a:defRPr sz="4150"/>
            </a:pPr>
            <a14:m>
              <m:oMath>
                <m:r>
                  <a:rPr xmlns:a="http://schemas.openxmlformats.org/drawingml/2006/main" sz="5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ν</m:t>
                </m:r>
              </m:oMath>
            </a14:m>
            <a:r>
              <a:t> starts at 0, not 1</a:t>
            </a:r>
          </a:p>
          <a:p>
            <a:pPr lvl="1" marL="881344" indent="-512409" defTabSz="681870">
              <a:spcBef>
                <a:spcPts val="4900"/>
              </a:spcBef>
              <a:defRPr sz="4150"/>
            </a:pPr>
            <a:r>
              <a:t>Spacings between energy levels are constant</a:t>
            </a:r>
          </a:p>
        </p:txBody>
      </p:sp>
      <p:sp>
        <p:nvSpPr>
          <p:cNvPr id="3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63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HO Wavefunctions and Probability Densit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98301">
              <a:defRPr sz="9520"/>
            </a:lvl1pPr>
          </a:lstStyle>
          <a:p>
            <a:pPr/>
            <a:r>
              <a:t>HO Wavefunctions and Probability Densities</a:t>
            </a:r>
          </a:p>
        </p:txBody>
      </p:sp>
      <p:sp>
        <p:nvSpPr>
          <p:cNvPr id="367" name="By AllenMcC. - File:HarmOsziFunktionen.jpg, CC BY-SA 3.0, https://commons.wikimedia.org/w/index.php?curid=11623546"/>
          <p:cNvSpPr txBox="1"/>
          <p:nvPr/>
        </p:nvSpPr>
        <p:spPr>
          <a:xfrm>
            <a:off x="1279409" y="11849982"/>
            <a:ext cx="9889771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By AllenMcC. - File:HarmOsziFunktionen.jpg, CC BY-SA 3.0, https://commons.wikimedia.org/w/index.php?curid=11623546</a:t>
            </a:r>
          </a:p>
        </p:txBody>
      </p:sp>
      <p:sp>
        <p:nvSpPr>
          <p:cNvPr id="368" name="By Allen McC. at German Wikipedia - Eigene Darstellung, Public Domain, https://commons.wikimedia.org/w/index.php?curid=11542014"/>
          <p:cNvSpPr txBox="1"/>
          <p:nvPr/>
        </p:nvSpPr>
        <p:spPr>
          <a:xfrm>
            <a:off x="12691199" y="11938245"/>
            <a:ext cx="10937013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By Allen McC. at German Wikipedia - Eigene Darstellung, Public Domain, https://commons.wikimedia.org/w/index.php?curid=11542014</a:t>
            </a:r>
          </a:p>
        </p:txBody>
      </p:sp>
      <p:pic>
        <p:nvPicPr>
          <p:cNvPr id="369" name="HarmOsziFunktionen.png" descr="HarmOsziFunktione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9294" y="4098505"/>
            <a:ext cx="11430001" cy="7716779"/>
          </a:xfrm>
          <a:prstGeom prst="rect">
            <a:avLst/>
          </a:prstGeom>
          <a:ln w="12700">
            <a:miter lim="400000"/>
          </a:ln>
        </p:spPr>
      </p:pic>
      <p:pic>
        <p:nvPicPr>
          <p:cNvPr id="370" name="Aufenthaltswahrscheinlichkeit_harmonischer_Oszillator.png" descr="Aufenthaltswahrscheinlichkeit_harmonischer_Oszilla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44705" y="4137242"/>
            <a:ext cx="11430001" cy="78084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HO Appl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 Applications</a:t>
            </a:r>
          </a:p>
        </p:txBody>
      </p:sp>
      <p:sp>
        <p:nvSpPr>
          <p:cNvPr id="373" name="A good first-order model for any potential energy surface. There are anharmonicity corrections that are useful to better model potential energi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good first-order model for any potential energy surface. There are anharmonicity corrections that are useful to better model potential energies.</a:t>
            </a:r>
          </a:p>
          <a:p>
            <a:pPr/>
            <a:r>
              <a:t>IR spectrum of a diatomic molecule</a:t>
            </a:r>
          </a:p>
          <a:p>
            <a:pPr lvl="1"/>
            <a:r>
              <a:t>Only transitions between adjacent energy levels where there is a change in dipole moment are allowed. </a:t>
            </a:r>
          </a:p>
          <a:p>
            <a:pPr lvl="1"/>
            <a:r>
              <a:t>These all have the same energy, the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fundamental vibrational frequency.</a:t>
            </a:r>
            <a:endParaRPr i="1">
              <a:latin typeface="+mj-lt"/>
              <a:ea typeface="+mj-ea"/>
              <a:cs typeface="+mj-cs"/>
              <a:sym typeface="Helvetica"/>
            </a:endParaRPr>
          </a:p>
          <a:p>
            <a:pPr lvl="1"/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Δ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ℏ</m:t>
                </m:r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</m:sub>
                </m:sSub>
              </m:oMath>
            </a14:m>
            <a:r>
              <a:rPr i="1">
                <a:latin typeface="+mj-lt"/>
                <a:ea typeface="+mj-ea"/>
                <a:cs typeface="+mj-cs"/>
                <a:sym typeface="Helvetica"/>
              </a:rPr>
              <a:t>, </a:t>
            </a:r>
            <a:r>
              <a:t>where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 </a:t>
            </a:r>
            <a14:m>
              <m:oMath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ν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b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</m:t>
                    </m:r>
                  </m:sub>
                </m:sSub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ad>
                  <m:rad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degHide m:val="on"/>
                  </m:radPr>
                  <m:deg/>
                  <m:e>
                    <m:f>
                      <m:f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num>
                      <m:den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μ</m:t>
                        </m:r>
                      </m:den>
                    </m:f>
                  </m:e>
                </m:rad>
              </m:oMath>
            </a14:m>
            <a:r>
              <a:t> and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μ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num>
                  <m:den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den>
                </m:f>
              </m:oMath>
            </a14:m>
          </a:p>
        </p:txBody>
      </p:sp>
      <p:sp>
        <p:nvSpPr>
          <p:cNvPr id="3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73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Review</a:t>
            </a:r>
          </a:p>
        </p:txBody>
      </p:sp>
      <p:sp>
        <p:nvSpPr>
          <p:cNvPr id="377" name="What is the relationship between uncertainty and the commutator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relationship between uncertainty and the commutator?</a:t>
            </a:r>
          </a:p>
          <a:p>
            <a:pPr/>
            <a:r>
              <a:t>When is energy quantized?</a:t>
            </a:r>
          </a:p>
          <a:p>
            <a:pPr/>
            <a:r>
              <a:t>What is the general solution of the time-independent Schrodinger equation for a free particle?</a:t>
            </a:r>
          </a:p>
          <a:p>
            <a:pPr/>
            <a:r>
              <a:t>What is quantum penetration and tunneling?</a:t>
            </a:r>
          </a:p>
          <a:p>
            <a:pPr/>
            <a:r>
              <a:t>How do PIB wavefunctions and energies differ from classical expectations?</a:t>
            </a:r>
          </a:p>
          <a:p>
            <a:pPr/>
            <a:r>
              <a:t>How do PIB and HO energy levels differ from each other?</a:t>
            </a:r>
          </a:p>
          <a:p>
            <a:pPr/>
            <a:r>
              <a:t>Name systems that the PIB and HO are good models for.</a:t>
            </a:r>
          </a:p>
        </p:txBody>
      </p:sp>
      <p:sp>
        <p:nvSpPr>
          <p:cNvPr id="3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roperties of Wavefun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Properties of Wavefunctions</a:t>
            </a:r>
          </a:p>
        </p:txBody>
      </p:sp>
      <p:sp>
        <p:nvSpPr>
          <p:cNvPr id="187" name="Remember from the postulates,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Remember from the postulates,</a:t>
            </a:r>
          </a:p>
          <a:p>
            <a:pPr lvl="1" marL="0" indent="444500">
              <a:buSzTx/>
              <a:buNone/>
            </a:pPr>
            <a:r>
              <a:t>1. The state of a system is fully described by a function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1</m:t>
                    </m:r>
                  </m:sub>
                </m:sSub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r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b>
                </m:sSub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t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, known as the wavefunction</a:t>
            </a:r>
          </a:p>
          <a:p>
            <a:pPr lvl="1" marL="0" indent="444500">
              <a:buSzTx/>
              <a:buNone/>
            </a:pPr>
            <a:r>
              <a:t>4. The probability that a particle will be found in the volume element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τ</m:t>
                </m:r>
              </m:oMath>
            </a14:m>
            <a:r>
              <a:t> at the point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r</m:t>
                </m:r>
              </m:oMath>
            </a14:m>
            <a:r>
              <a:t> is proportional to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|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r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τ</m:t>
                </m:r>
              </m:oMath>
            </a14:m>
            <a:r>
              <a:t>.</a:t>
            </a:r>
          </a:p>
          <a:p>
            <a:pPr lvl="1" marL="0" indent="444500">
              <a:buSzTx/>
              <a:buNone/>
            </a:pPr>
            <a:r>
              <a:t>5. Satisfies the Schrodinger equation,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i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ℏ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li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. If the potential energy is time-independent, then </a:t>
            </a:r>
            <a14:m>
              <m:oMath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li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. (In 1D, </a:t>
            </a:r>
            <a14:m>
              <m:oMath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li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ℏ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den>
                </m:f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m:rPr>
                            <m:sty m:val="p"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∂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∂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V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.)</a:t>
            </a:r>
          </a:p>
        </p:txBody>
      </p:sp>
      <p:sp>
        <p:nvSpPr>
          <p:cNvPr id="188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7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strai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Constraints</a:t>
            </a:r>
          </a:p>
        </p:txBody>
      </p:sp>
      <p:sp>
        <p:nvSpPr>
          <p:cNvPr id="191" name="Because   is a probability density that satisfies the Schrodinger equation,  ,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Because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|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  <a:r>
              <a:t> is a probability density that satisfies the Schrodinger equation,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,</a:t>
            </a:r>
          </a:p>
          <a:p>
            <a:pPr lvl="1"/>
            <a:r>
              <a:t>Cannot be infinite over a finite region</a:t>
            </a:r>
          </a:p>
          <a:p>
            <a:pPr lvl="1"/>
            <a:r>
              <a:t>Must be single-valued</a:t>
            </a:r>
          </a:p>
          <a:p>
            <a:pPr lvl="1"/>
            <a:r>
              <a:t>Have a second derivative, as the Schrodinger equation includes a second derivative. This implies that the function is continuous and has a continuous first derivative, except in ill-behaved regions of the potential.</a:t>
            </a:r>
          </a:p>
        </p:txBody>
      </p:sp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“Curvature” of wavefun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“Curvature” of wavefunctions</a:t>
            </a:r>
          </a:p>
        </p:txBody>
      </p:sp>
      <p:sp>
        <p:nvSpPr>
          <p:cNvPr id="195" name="Rearranging the 1D time-independent Schrodinger equation gives,  , showing that “curvature” depends on the difference between the potential and total energy.…"/>
          <p:cNvSpPr txBox="1"/>
          <p:nvPr>
            <p:ph type="body" idx="1"/>
          </p:nvPr>
        </p:nvSpPr>
        <p:spPr>
          <a:xfrm>
            <a:off x="635000" y="3172877"/>
            <a:ext cx="17266340" cy="9523446"/>
          </a:xfrm>
          <a:prstGeom prst="rect">
            <a:avLst/>
          </a:prstGeom>
        </p:spPr>
        <p:txBody>
          <a:bodyPr/>
          <a:lstStyle/>
          <a:p>
            <a:pPr/>
            <a:r>
              <a:t>Rearranging the 1D time-independent Schrodinger equation gives, </a:t>
            </a:r>
            <a14:m>
              <m:oMath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sSup>
                      <m:e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num>
                  <m:den>
                    <m:sSup>
                      <m:e>
                        <m:r>
                          <m:rPr>
                            <m:sty m:val="p"/>
                          </m:r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V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, showing that “curvature” depends on the difference between the potential and total energy.</a:t>
            </a:r>
          </a:p>
          <a:p>
            <a:pPr/>
            <a:r>
              <a:t>In a classical system, what happens when all of the energy is converted into potential energy?</a:t>
            </a:r>
          </a:p>
          <a:p>
            <a:pPr/>
            <a:r>
              <a:t>In a quantum system, there is some probability of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penetration</a:t>
            </a:r>
            <a:r>
              <a:t> into the classically forbidden region.</a:t>
            </a:r>
          </a:p>
        </p:txBody>
      </p:sp>
      <p:sp>
        <p:nvSpPr>
          <p:cNvPr id="196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03" name="Group"/>
          <p:cNvGrpSpPr/>
          <p:nvPr/>
        </p:nvGrpSpPr>
        <p:grpSpPr>
          <a:xfrm>
            <a:off x="18287764" y="3614480"/>
            <a:ext cx="5303674" cy="4273156"/>
            <a:chOff x="0" y="0"/>
            <a:chExt cx="5303673" cy="4273155"/>
          </a:xfrm>
        </p:grpSpPr>
        <p:sp>
          <p:nvSpPr>
            <p:cNvPr id="209" name="Connection Line"/>
            <p:cNvSpPr/>
            <p:nvPr/>
          </p:nvSpPr>
          <p:spPr>
            <a:xfrm>
              <a:off x="60008" y="13649"/>
              <a:ext cx="4369374" cy="3463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11326" y="18448"/>
                    <a:pt x="18526" y="11248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98" name="Line"/>
            <p:cNvSpPr/>
            <p:nvPr/>
          </p:nvSpPr>
          <p:spPr>
            <a:xfrm>
              <a:off x="1184637" y="1347459"/>
              <a:ext cx="4119037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199" name="Energy, E"/>
            <p:cNvSpPr txBox="1"/>
            <p:nvPr/>
          </p:nvSpPr>
          <p:spPr>
            <a:xfrm>
              <a:off x="1316867" y="683930"/>
              <a:ext cx="1879525" cy="625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3200"/>
              </a:lvl1pPr>
            </a:lstStyle>
            <a:p>
              <a:pPr/>
              <a:r>
                <a:t>Energy, E</a:t>
              </a:r>
            </a:p>
          </p:txBody>
        </p:sp>
        <p:sp>
          <p:nvSpPr>
            <p:cNvPr id="200" name="Potential…"/>
            <p:cNvSpPr txBox="1"/>
            <p:nvPr/>
          </p:nvSpPr>
          <p:spPr>
            <a:xfrm rot="16200000">
              <a:off x="-442215" y="1201478"/>
              <a:ext cx="1992504" cy="110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3200"/>
              </a:pPr>
              <a:r>
                <a:t>Potential</a:t>
              </a:r>
            </a:p>
            <a:p>
              <a:pPr>
                <a:defRPr sz="3200"/>
              </a:pPr>
              <a:r>
                <a:t> Energy, V</a:t>
              </a:r>
            </a:p>
          </p:txBody>
        </p:sp>
        <p:sp>
          <p:nvSpPr>
            <p:cNvPr id="201" name="Position, x"/>
            <p:cNvSpPr txBox="1"/>
            <p:nvPr/>
          </p:nvSpPr>
          <p:spPr>
            <a:xfrm>
              <a:off x="1252859" y="3647680"/>
              <a:ext cx="2007541" cy="625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3200"/>
              </a:lvl1pPr>
            </a:lstStyle>
            <a:p>
              <a:pPr/>
              <a:r>
                <a:t>Position, x</a:t>
              </a:r>
            </a:p>
          </p:txBody>
        </p:sp>
        <p:sp>
          <p:nvSpPr>
            <p:cNvPr id="202" name="Line"/>
            <p:cNvSpPr/>
            <p:nvPr/>
          </p:nvSpPr>
          <p:spPr>
            <a:xfrm>
              <a:off x="1213139" y="0"/>
              <a:ext cx="4086150" cy="3575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1" y="21600"/>
                  </a:lnTo>
                  <a:lnTo>
                    <a:pt x="21600" y="21465"/>
                  </a:ln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sp>
        <p:nvSpPr>
          <p:cNvPr id="204" name="Line"/>
          <p:cNvSpPr/>
          <p:nvPr/>
        </p:nvSpPr>
        <p:spPr>
          <a:xfrm flipV="1">
            <a:off x="22030744" y="3628130"/>
            <a:ext cx="1" cy="7894678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grpSp>
        <p:nvGrpSpPr>
          <p:cNvPr id="208" name="Group"/>
          <p:cNvGrpSpPr/>
          <p:nvPr/>
        </p:nvGrpSpPr>
        <p:grpSpPr>
          <a:xfrm>
            <a:off x="18518581" y="7929195"/>
            <a:ext cx="5072201" cy="3575307"/>
            <a:chOff x="0" y="0"/>
            <a:chExt cx="5072200" cy="3575305"/>
          </a:xfrm>
        </p:grpSpPr>
        <p:sp>
          <p:nvSpPr>
            <p:cNvPr id="205" name="Line"/>
            <p:cNvSpPr/>
            <p:nvPr/>
          </p:nvSpPr>
          <p:spPr>
            <a:xfrm>
              <a:off x="986051" y="0"/>
              <a:ext cx="4086150" cy="3575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1" y="21600"/>
                  </a:lnTo>
                  <a:lnTo>
                    <a:pt x="21600" y="21465"/>
                  </a:ln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06" name="Wavefunction,"/>
            <p:cNvSpPr txBox="1"/>
            <p:nvPr/>
          </p:nvSpPr>
          <p:spPr>
            <a:xfrm rot="16200000">
              <a:off x="-1276806" y="1480360"/>
              <a:ext cx="3200052" cy="64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3200"/>
              </a:pPr>
              <a:r>
                <a:t>Wavefunction, </a:t>
              </a:r>
              <a14:m>
                <m:oMath>
                  <m:r>
                    <m:rPr>
                      <m:sty m:val="p"/>
                    </m:rP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Ψ</m:t>
                  </m:r>
                </m:oMath>
              </a14:m>
            </a:p>
          </p:txBody>
        </p:sp>
        <p:sp>
          <p:nvSpPr>
            <p:cNvPr id="207" name="Line"/>
            <p:cNvSpPr/>
            <p:nvPr/>
          </p:nvSpPr>
          <p:spPr>
            <a:xfrm>
              <a:off x="1548209" y="1451189"/>
              <a:ext cx="3501251" cy="2098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3230" y="182"/>
                    <a:pt x="6329" y="2179"/>
                    <a:pt x="8794" y="5669"/>
                  </a:cubicBezTo>
                  <a:cubicBezTo>
                    <a:pt x="11370" y="9316"/>
                    <a:pt x="13101" y="14407"/>
                    <a:pt x="15817" y="17772"/>
                  </a:cubicBezTo>
                  <a:cubicBezTo>
                    <a:pt x="17511" y="19871"/>
                    <a:pt x="19505" y="21191"/>
                    <a:pt x="21600" y="21600"/>
                  </a:cubicBezTo>
                </a:path>
              </a:pathLst>
            </a:cu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3" grpId="2"/>
      <p:bldP build="p" bldLvl="5" animBg="1" rev="0" advAuto="0" spid="195" grpId="1"/>
      <p:bldP build="whole" bldLvl="1" animBg="1" rev="0" advAuto="0" spid="208" grpId="3"/>
      <p:bldP build="whole" bldLvl="1" animBg="1" rev="0" advAuto="0" spid="204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Boundaries and Quant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Boundaries and Quantization</a:t>
            </a:r>
          </a:p>
        </p:txBody>
      </p:sp>
      <p:sp>
        <p:nvSpPr>
          <p:cNvPr id="212" name="As  , the wavefunction must approach zero. For  ,…"/>
          <p:cNvSpPr txBox="1"/>
          <p:nvPr>
            <p:ph type="body" idx="1"/>
          </p:nvPr>
        </p:nvSpPr>
        <p:spPr>
          <a:xfrm>
            <a:off x="635000" y="3172877"/>
            <a:ext cx="17266340" cy="9523446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  <a14:m>
              <m:oMathPara>
                <m:oMathParaPr>
                  <m:jc m:val="center"/>
                </m:oMathParaPr>
                <m:oMath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p>
                        <m:e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</m:e>
                        <m:sup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m:rPr>
                          <m:sty m:val="p"/>
                        </m:r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Ψ</m:t>
                      </m:r>
                    </m:num>
                    <m:den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sSup>
                        <m:e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p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xmlns:a="http://schemas.openxmlformats.org/drawingml/2006/main" sz="61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num>
                    <m:den>
                      <m:sSup>
                        <m:e>
                          <m:r>
                            <m:rPr>
                              <m:sty m:val="p"/>
                            </m:rP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ℏ</m:t>
                          </m:r>
                        </m:e>
                        <m:sup>
                          <m:r>
                            <a:rPr xmlns:a="http://schemas.openxmlformats.org/drawingml/2006/main" sz="6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den>
                  </m:f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V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m:rPr>
                      <m:sty m:val="p"/>
                    </m:rPr>
                    <a:rPr xmlns:a="http://schemas.openxmlformats.org/drawingml/2006/main" sz="61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Ψ</m:t>
                  </m:r>
                </m:oMath>
              </m:oMathPara>
            </a14:m>
          </a:p>
          <a:p>
            <a:pPr/>
          </a:p>
          <a:p>
            <a:pPr/>
            <a:r>
              <a:t>As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→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∞</m:t>
                </m:r>
              </m:oMath>
            </a14:m>
            <a:r>
              <a:t>, the wavefunction must approach zero. For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y</m:t>
                </m:r>
              </m:oMath>
            </a14:m>
            <a:r>
              <a:t>,</a:t>
            </a:r>
          </a:p>
          <a:p>
            <a:pPr lvl="1"/>
            <a:r>
              <a:t>If curvature too small, wavefunction goes to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∞</m:t>
                </m:r>
              </m:oMath>
            </a14:m>
          </a:p>
          <a:p>
            <a:pPr lvl="1"/>
            <a:r>
              <a:t>If curvature too large, wavefunction goes to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∞</m:t>
                </m:r>
              </m:oMath>
            </a14:m>
          </a:p>
          <a:p>
            <a:pPr lvl="1"/>
            <a:r>
              <a:t>Thus only certain energies are allowable</a:t>
            </a:r>
          </a:p>
          <a:p>
            <a:pPr/>
            <a:r>
              <a:t>If a system is confined to a finite region of space, the energy is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quantized</a:t>
            </a:r>
          </a:p>
          <a:p>
            <a:pPr/>
            <a:r>
              <a:t>If there is a single boundary, then energy is not quantized</a:t>
            </a:r>
          </a:p>
        </p:txBody>
      </p:sp>
      <p:sp>
        <p:nvSpPr>
          <p:cNvPr id="213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20" name="Group"/>
          <p:cNvGrpSpPr/>
          <p:nvPr/>
        </p:nvGrpSpPr>
        <p:grpSpPr>
          <a:xfrm>
            <a:off x="18287764" y="3614480"/>
            <a:ext cx="5303674" cy="4273156"/>
            <a:chOff x="0" y="0"/>
            <a:chExt cx="5303673" cy="4273155"/>
          </a:xfrm>
        </p:grpSpPr>
        <p:sp>
          <p:nvSpPr>
            <p:cNvPr id="228" name="Connection Line"/>
            <p:cNvSpPr/>
            <p:nvPr/>
          </p:nvSpPr>
          <p:spPr>
            <a:xfrm>
              <a:off x="60008" y="13649"/>
              <a:ext cx="4369374" cy="34630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cubicBezTo>
                    <a:pt x="11326" y="18448"/>
                    <a:pt x="18526" y="11248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215" name="Line"/>
            <p:cNvSpPr/>
            <p:nvPr/>
          </p:nvSpPr>
          <p:spPr>
            <a:xfrm>
              <a:off x="1184637" y="1347459"/>
              <a:ext cx="4119037" cy="1"/>
            </a:xfrm>
            <a:prstGeom prst="line">
              <a:avLst/>
            </a:pr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16" name="Energy, E"/>
            <p:cNvSpPr txBox="1"/>
            <p:nvPr/>
          </p:nvSpPr>
          <p:spPr>
            <a:xfrm>
              <a:off x="1316867" y="683930"/>
              <a:ext cx="1879525" cy="625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3200"/>
              </a:lvl1pPr>
            </a:lstStyle>
            <a:p>
              <a:pPr/>
              <a:r>
                <a:t>Energy, E</a:t>
              </a:r>
            </a:p>
          </p:txBody>
        </p:sp>
        <p:sp>
          <p:nvSpPr>
            <p:cNvPr id="217" name="Potential…"/>
            <p:cNvSpPr txBox="1"/>
            <p:nvPr/>
          </p:nvSpPr>
          <p:spPr>
            <a:xfrm rot="16200000">
              <a:off x="-442215" y="1201478"/>
              <a:ext cx="1992504" cy="11080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3200"/>
              </a:pPr>
              <a:r>
                <a:t>Potential</a:t>
              </a:r>
            </a:p>
            <a:p>
              <a:pPr>
                <a:defRPr sz="3200"/>
              </a:pPr>
              <a:r>
                <a:t> Energy, V</a:t>
              </a:r>
            </a:p>
          </p:txBody>
        </p:sp>
        <p:sp>
          <p:nvSpPr>
            <p:cNvPr id="218" name="Position, x"/>
            <p:cNvSpPr txBox="1"/>
            <p:nvPr/>
          </p:nvSpPr>
          <p:spPr>
            <a:xfrm>
              <a:off x="1252859" y="3647680"/>
              <a:ext cx="2007541" cy="625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3200"/>
              </a:lvl1pPr>
            </a:lstStyle>
            <a:p>
              <a:pPr/>
              <a:r>
                <a:t>Position, x</a:t>
              </a:r>
            </a:p>
          </p:txBody>
        </p:sp>
        <p:sp>
          <p:nvSpPr>
            <p:cNvPr id="219" name="Line"/>
            <p:cNvSpPr/>
            <p:nvPr/>
          </p:nvSpPr>
          <p:spPr>
            <a:xfrm>
              <a:off x="1213139" y="0"/>
              <a:ext cx="4086150" cy="3575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1" y="21600"/>
                  </a:lnTo>
                  <a:lnTo>
                    <a:pt x="21600" y="21465"/>
                  </a:ln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sp>
        <p:nvSpPr>
          <p:cNvPr id="221" name="Line"/>
          <p:cNvSpPr/>
          <p:nvPr/>
        </p:nvSpPr>
        <p:spPr>
          <a:xfrm flipV="1">
            <a:off x="22030744" y="3628130"/>
            <a:ext cx="1" cy="7894678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grpSp>
        <p:nvGrpSpPr>
          <p:cNvPr id="225" name="Group"/>
          <p:cNvGrpSpPr/>
          <p:nvPr/>
        </p:nvGrpSpPr>
        <p:grpSpPr>
          <a:xfrm>
            <a:off x="18518581" y="7929195"/>
            <a:ext cx="5072201" cy="3575307"/>
            <a:chOff x="0" y="0"/>
            <a:chExt cx="5072200" cy="3575305"/>
          </a:xfrm>
        </p:grpSpPr>
        <p:sp>
          <p:nvSpPr>
            <p:cNvPr id="222" name="Line"/>
            <p:cNvSpPr/>
            <p:nvPr/>
          </p:nvSpPr>
          <p:spPr>
            <a:xfrm>
              <a:off x="986051" y="0"/>
              <a:ext cx="4086150" cy="3575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1" y="21600"/>
                  </a:lnTo>
                  <a:lnTo>
                    <a:pt x="21600" y="21465"/>
                  </a:ln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  <p:sp>
          <p:nvSpPr>
            <p:cNvPr id="223" name="Wavefunction,"/>
            <p:cNvSpPr txBox="1"/>
            <p:nvPr/>
          </p:nvSpPr>
          <p:spPr>
            <a:xfrm rot="16200000">
              <a:off x="-1276806" y="1480360"/>
              <a:ext cx="3200052" cy="64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3200"/>
              </a:pPr>
              <a:r>
                <a:t>Wavefunction, </a:t>
              </a:r>
              <a14:m>
                <m:oMath>
                  <m:r>
                    <m:rPr>
                      <m:sty m:val="p"/>
                    </m:rP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Ψ</m:t>
                  </m:r>
                </m:oMath>
              </a14:m>
            </a:p>
          </p:txBody>
        </p:sp>
        <p:sp>
          <p:nvSpPr>
            <p:cNvPr id="224" name="Line"/>
            <p:cNvSpPr/>
            <p:nvPr/>
          </p:nvSpPr>
          <p:spPr>
            <a:xfrm>
              <a:off x="1548209" y="1451189"/>
              <a:ext cx="3501251" cy="2098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3230" y="182"/>
                    <a:pt x="6329" y="2179"/>
                    <a:pt x="8794" y="5669"/>
                  </a:cubicBezTo>
                  <a:cubicBezTo>
                    <a:pt x="11370" y="9316"/>
                    <a:pt x="13101" y="14407"/>
                    <a:pt x="15817" y="17772"/>
                  </a:cubicBezTo>
                  <a:cubicBezTo>
                    <a:pt x="17511" y="19871"/>
                    <a:pt x="19505" y="21191"/>
                    <a:pt x="21600" y="21600"/>
                  </a:cubicBezTo>
                </a:path>
              </a:pathLst>
            </a:custGeom>
            <a:noFill/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200"/>
              </a:pPr>
            </a:p>
          </p:txBody>
        </p:sp>
      </p:grpSp>
      <p:sp>
        <p:nvSpPr>
          <p:cNvPr id="226" name="Line"/>
          <p:cNvSpPr/>
          <p:nvPr/>
        </p:nvSpPr>
        <p:spPr>
          <a:xfrm>
            <a:off x="20113789" y="9324375"/>
            <a:ext cx="3390318" cy="1284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610" fill="norm" stroke="1" extrusionOk="0">
                <a:moveTo>
                  <a:pt x="0" y="476"/>
                </a:moveTo>
                <a:cubicBezTo>
                  <a:pt x="2630" y="-789"/>
                  <a:pt x="5414" y="506"/>
                  <a:pt x="7447" y="3870"/>
                </a:cubicBezTo>
                <a:cubicBezTo>
                  <a:pt x="10223" y="8463"/>
                  <a:pt x="11101" y="17065"/>
                  <a:pt x="14722" y="19791"/>
                </a:cubicBezTo>
                <a:cubicBezTo>
                  <a:pt x="15651" y="20490"/>
                  <a:pt x="16653" y="20811"/>
                  <a:pt x="17639" y="20477"/>
                </a:cubicBezTo>
                <a:cubicBezTo>
                  <a:pt x="19698" y="19779"/>
                  <a:pt x="21290" y="16711"/>
                  <a:pt x="21600" y="12846"/>
                </a:cubicBezTo>
              </a:path>
            </a:pathLst>
          </a:custGeom>
          <a:ln w="508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  <p:sp>
        <p:nvSpPr>
          <p:cNvPr id="227" name="Line"/>
          <p:cNvSpPr/>
          <p:nvPr/>
        </p:nvSpPr>
        <p:spPr>
          <a:xfrm>
            <a:off x="20071564" y="9365802"/>
            <a:ext cx="3395957" cy="2909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600" fill="norm" stroke="1" extrusionOk="0">
                <a:moveTo>
                  <a:pt x="0" y="0"/>
                </a:moveTo>
                <a:cubicBezTo>
                  <a:pt x="2908" y="612"/>
                  <a:pt x="5587" y="2210"/>
                  <a:pt x="7781" y="4527"/>
                </a:cubicBezTo>
                <a:cubicBezTo>
                  <a:pt x="10451" y="7345"/>
                  <a:pt x="12208" y="12104"/>
                  <a:pt x="15771" y="13943"/>
                </a:cubicBezTo>
                <a:cubicBezTo>
                  <a:pt x="17131" y="14645"/>
                  <a:pt x="18548" y="15277"/>
                  <a:pt x="19676" y="16422"/>
                </a:cubicBezTo>
                <a:cubicBezTo>
                  <a:pt x="20945" y="17712"/>
                  <a:pt x="21600" y="19637"/>
                  <a:pt x="21472" y="21600"/>
                </a:cubicBezTo>
              </a:path>
            </a:pathLst>
          </a:custGeom>
          <a:ln w="508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3200"/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2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7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0" grpId="2"/>
      <p:bldP build="whole" bldLvl="1" animBg="1" rev="0" advAuto="0" spid="226" grpId="5"/>
      <p:bldP build="whole" bldLvl="1" animBg="1" rev="0" advAuto="0" spid="227" grpId="6"/>
      <p:bldP build="whole" bldLvl="1" animBg="1" rev="0" advAuto="0" spid="225" grpId="3"/>
      <p:bldP build="p" bldLvl="5" animBg="1" rev="0" advAuto="0" spid="212" grpId="1"/>
      <p:bldP build="whole" bldLvl="1" animBg="1" rev="0" advAuto="0" spid="221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https://dkirkby.github.io/quantum-demo/media/stepBound.gif"/>
          <p:cNvSpPr txBox="1"/>
          <p:nvPr/>
        </p:nvSpPr>
        <p:spPr>
          <a:xfrm>
            <a:off x="5401942" y="12795718"/>
            <a:ext cx="4980534" cy="358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https://dkirkby.github.io/quantum-demo/media/stepBound.gif</a:t>
            </a:r>
          </a:p>
        </p:txBody>
      </p:sp>
      <p:pic>
        <p:nvPicPr>
          <p:cNvPr id="231" name="stepBound.gif" descr="stepBound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5292" y="561505"/>
            <a:ext cx="15875001" cy="1190625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4" name="Group"/>
          <p:cNvGrpSpPr/>
          <p:nvPr/>
        </p:nvGrpSpPr>
        <p:grpSpPr>
          <a:xfrm>
            <a:off x="15623249" y="3613936"/>
            <a:ext cx="8248661" cy="6488128"/>
            <a:chOff x="0" y="0"/>
            <a:chExt cx="8248660" cy="6488127"/>
          </a:xfrm>
        </p:grpSpPr>
        <p:sp>
          <p:nvSpPr>
            <p:cNvPr id="232" name="Another way to look at it:…"/>
            <p:cNvSpPr txBox="1"/>
            <p:nvPr/>
          </p:nvSpPr>
          <p:spPr>
            <a:xfrm>
              <a:off x="0" y="1773252"/>
              <a:ext cx="8248661" cy="47148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spAutoFit/>
            </a:bodyPr>
            <a:lstStyle/>
            <a:p>
              <a:pPr/>
              <a:r>
                <a:t>Another way to look at it:</a:t>
              </a:r>
            </a:p>
            <a:p>
              <a:pPr/>
              <a:r>
                <a:t>if we force the wavefunction of a bound system to not blow up, it will only be continuous </a:t>
              </a:r>
              <a:r>
                <a:rPr i="1">
                  <a:latin typeface="+mj-lt"/>
                  <a:ea typeface="+mj-ea"/>
                  <a:cs typeface="+mj-cs"/>
                  <a:sym typeface="Helvetica"/>
                </a:rPr>
                <a:t>for certain energies</a:t>
              </a:r>
            </a:p>
          </p:txBody>
        </p:sp>
        <p:sp>
          <p:nvSpPr>
            <p:cNvPr id="233" name="Equation"/>
            <p:cNvSpPr txBox="1"/>
            <p:nvPr/>
          </p:nvSpPr>
          <p:spPr>
            <a:xfrm>
              <a:off x="1460186" y="0"/>
              <a:ext cx="5328287" cy="14719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f>
                      <m:fPr>
                        <m:ctrlP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sSup>
                          <m:e>
                            <m: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d</m:t>
                            </m:r>
                          </m:e>
                          <m:sup>
                            <m: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m:rPr>
                            <m:sty m:val="p"/>
                          </m:rP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Ψ</m:t>
                        </m:r>
                      </m:num>
                      <m:den>
                        <m: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sSup>
                          <m:e>
                            <m: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p>
                            <m: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bar"/>
                      </m:fPr>
                      <m:num>
                        <m: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xmlns:a="http://schemas.openxmlformats.org/drawingml/2006/main" sz="5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num>
                      <m:den>
                        <m:sSup>
                          <m:e>
                            <m:r>
                              <m:rPr>
                                <m:sty m:val="p"/>
                              </m:rP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ℏ</m:t>
                            </m:r>
                          </m:e>
                          <m:sup>
                            <m:r>
                              <a:rPr xmlns:a="http://schemas.openxmlformats.org/drawingml/2006/main" sz="50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  <m: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m:rPr>
                        <m:sty m:val="p"/>
                      </m:rPr>
                      <a:rPr xmlns:a="http://schemas.openxmlformats.org/drawingml/2006/main" sz="5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oMath>
                </m:oMathPara>
              </a14:m>
              <a:endParaRPr sz="5000"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xponential Sol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Exponential Solutions</a:t>
            </a:r>
          </a:p>
        </p:txBody>
      </p:sp>
      <p:sp>
        <p:nvSpPr>
          <p:cNvPr id="237" name="For a 1D system with constant V, the time-independent Schrodinger equation is  . When V = 0, the system is known as a free particl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5013" indent="-605013" defTabSz="805100">
              <a:spcBef>
                <a:spcPts val="5700"/>
              </a:spcBef>
              <a:defRPr sz="4900"/>
            </a:pPr>
            <a:r>
              <a:t>For a 1D system with constant V, the time-independent Schrodinger equation is </a:t>
            </a:r>
            <a14:m>
              <m:oMath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-</m:t>
                </m:r>
                <m:f>
                  <m:fPr>
                    <m:ctrlP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m:rPr>
                            <m:sty m:val="p"/>
                          </m:rP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ℏ</m:t>
                        </m:r>
                      </m:e>
                      <m:sup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num>
                  <m:den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den>
                </m:f>
                <m:f>
                  <m:fPr>
                    <m:ctrlP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p>
                      <m:e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e>
                      <m:sup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num>
                  <m:den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sSup>
                      <m:e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den>
                </m:f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V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E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</m:oMath>
            </a14:m>
            <a:r>
              <a:t>. When V = 0, the system is known as a free particle.</a:t>
            </a:r>
          </a:p>
          <a:p>
            <a:pPr marL="605013" indent="-605013" defTabSz="805100">
              <a:spcBef>
                <a:spcPts val="5700"/>
              </a:spcBef>
              <a:defRPr sz="4900"/>
            </a:pPr>
            <a:r>
              <a:t>The general solution is </a:t>
            </a:r>
            <a14:m>
              <m:oMath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with </a:t>
            </a:r>
            <a14:m>
              <m:oMath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-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  <m:r>
                              <a:rPr xmlns:a="http://schemas.openxmlformats.org/drawingml/2006/main" sz="595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59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595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59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</a:p>
          <a:p>
            <a:pPr marL="605013" indent="-605013" defTabSz="805100">
              <a:spcBef>
                <a:spcPts val="5700"/>
              </a:spcBef>
              <a:defRPr sz="4900"/>
            </a:pPr>
            <a:r>
              <a:t>As Euler’s formula is </a:t>
            </a:r>
            <a14:m>
              <m:oMath>
                <m:sSup>
                  <m:e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59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cos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i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sin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, another way to write the general solution is, </a:t>
            </a:r>
            <a14:m>
              <m:oMath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cos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D</m:t>
                </m:r>
                <m:r>
                  <m:rPr>
                    <m:sty m:val="p"/>
                  </m:rP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sin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x</m:t>
                </m:r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)</m:t>
                </m:r>
              </m:oMath>
            </a14:m>
            <a:r>
              <a:t>.</a:t>
            </a:r>
          </a:p>
          <a:p>
            <a:pPr marL="605013" indent="-605013" defTabSz="805100">
              <a:spcBef>
                <a:spcPts val="5700"/>
              </a:spcBef>
              <a:defRPr sz="4900"/>
            </a:pPr>
            <a:r>
              <a:t>Is there quantization? In other words, is E restricted to specific values?</a:t>
            </a:r>
          </a:p>
          <a:p>
            <a:pPr lvl="1" marL="1040623" indent="-605013" defTabSz="805100">
              <a:spcBef>
                <a:spcPts val="5700"/>
              </a:spcBef>
              <a:defRPr sz="4900"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:r>
              <a:t>No</a:t>
            </a:r>
          </a:p>
        </p:txBody>
      </p:sp>
      <p:sp>
        <p:nvSpPr>
          <p:cNvPr id="238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7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elf-test of Postulat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Self-test of Postulate 3</a:t>
            </a:r>
          </a:p>
        </p:txBody>
      </p:sp>
      <p:sp>
        <p:nvSpPr>
          <p:cNvPr id="241" name="Remember from postulate 3 that for an eigenfunction expansion  , the probability of measuring a particular eigenvalue   is proportional to  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Remember from postulate 3 that for an eigenfunction expansion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limLow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∑</m:t>
                    </m:r>
                  </m:e>
                  <m:li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lim>
                </m:limLow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  <m:sSub>
                  <m:e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Ψ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</m:oMath>
            </a14:m>
            <a:r>
              <a:t>, the probability of measuring a particular eigenvalue </a:t>
            </a:r>
            <a14:m>
              <m:oMath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ω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sub>
                </m:sSub>
              </m:oMath>
            </a14:m>
            <a:r>
              <a:t> is proportional to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|</m:t>
                </m:r>
                <m:sSub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</m:t>
                    </m:r>
                  </m:e>
                  <m:sub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  <a:r>
              <a:t>.</a:t>
            </a:r>
          </a:p>
          <a:p>
            <a:pPr/>
            <a:r>
              <a:t>Given that </a:t>
            </a:r>
            <a14:m>
              <m:oMath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Ψ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e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k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sup>
                </m:sSup>
              </m:oMath>
            </a14:m>
            <a:r>
              <a:t>, </a:t>
            </a:r>
            <a14:m>
              <m:oMath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d>
                      <m:d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  <m:type m:val="bar"/>
                          </m:fPr>
                          <m:num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m</m:t>
                            </m:r>
                            <m:r>
                              <a:rPr xmlns:a="http://schemas.openxmlformats.org/drawingml/2006/main" sz="61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E</m:t>
                            </m:r>
                          </m:num>
                          <m:den>
                            <m:sSup>
                              <m:e>
                                <m:r>
                                  <m:rPr>
                                    <m:sty m:val="p"/>
                                  </m:rP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ℏ</m:t>
                                </m:r>
                              </m:e>
                              <m:sup>
                                <m:r>
                                  <a:rPr xmlns:a="http://schemas.openxmlformats.org/drawingml/2006/main" sz="6100" i="1">
                                    <a:solidFill>
                                      <a:srgbClr val="00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d>
                  </m:e>
                  <m:sup>
                    <m:f>
                      <m:fPr>
                        <m:ctrlP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</m:ctrlPr>
                        <m:type m:val="lin"/>
                      </m:fPr>
                      <m:num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xmlns:a="http://schemas.openxmlformats.org/drawingml/2006/main" sz="61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sup>
                </m:sSup>
              </m:oMath>
            </a14:m>
            <a:r>
              <a:t>, and </a:t>
            </a:r>
            <a14:m>
              <m:oMath>
                <m:limUpp>
                  <m:e>
                    <m:r>
                      <m:rPr>
                        <m:sty m:val="b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p</m:t>
                    </m:r>
                  </m:e>
                  <m:li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̂</m:t>
                    </m:r>
                  </m:lim>
                </m:limUpp>
                <m:r>
                  <a:rPr xmlns:a="http://schemas.openxmlformats.org/drawingml/2006/main" sz="61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ℏ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den>
                </m:f>
                <m:f>
                  <m:fPr>
                    <m:ctrlP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</m:num>
                  <m:den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d</m:t>
                    </m:r>
                    <m:r>
                      <a:rPr xmlns:a="http://schemas.openxmlformats.org/drawingml/2006/main" sz="61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den>
                </m:f>
              </m:oMath>
            </a14:m>
            <a:r>
              <a:t>, what values of the linear momentum may be observed? What are their probabilities?</a:t>
            </a:r>
          </a:p>
          <a:p>
            <a:pPr lvl="1">
              <a:defRPr>
                <a:solidFill>
                  <a:schemeClr val="accent1">
                    <a:satOff val="-3355"/>
                    <a:lumOff val="26614"/>
                  </a:schemeClr>
                </a:solidFill>
              </a:defRPr>
            </a:pPr>
            <a14:m>
              <m:oMath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p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=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ℏ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k</m:t>
                </m:r>
              </m:oMath>
            </a14:m>
            <a:r>
              <a:t> with probability </a:t>
            </a:r>
            <a14:m>
              <m:oMath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|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A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51A7F9"/>
                        </a:solidFill>
                        <a:latin typeface="Cambria Math" panose="02040503050406030204" pitchFamily="18" charset="0"/>
                      </a:rPr>
                      <m:t>|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51A7F9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  <a:r>
              <a:t> and </a:t>
            </a:r>
            <a14:m>
              <m:oMath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p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-</m:t>
                </m:r>
                <m:r>
                  <m:rPr>
                    <m:sty m:val="p"/>
                  </m:rP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ℏ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k</m:t>
                </m:r>
              </m:oMath>
            </a14:m>
            <a:r>
              <a:t> with probability </a:t>
            </a:r>
            <a14:m>
              <m:oMath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|</m:t>
                </m:r>
                <m:r>
                  <a:rPr xmlns:a="http://schemas.openxmlformats.org/drawingml/2006/main" sz="6100" i="1">
                    <a:solidFill>
                      <a:srgbClr val="51A7F9"/>
                    </a:solidFill>
                    <a:latin typeface="Cambria Math" panose="02040503050406030204" pitchFamily="18" charset="0"/>
                  </a:rPr>
                  <m:t>B</m:t>
                </m:r>
                <m:sSup>
                  <m:e>
                    <m:r>
                      <a:rPr xmlns:a="http://schemas.openxmlformats.org/drawingml/2006/main" sz="6100" i="1">
                        <a:solidFill>
                          <a:srgbClr val="51A7F9"/>
                        </a:solidFill>
                        <a:latin typeface="Cambria Math" panose="02040503050406030204" pitchFamily="18" charset="0"/>
                      </a:rPr>
                      <m:t>|</m:t>
                    </m:r>
                  </m:e>
                  <m:sup>
                    <m:r>
                      <a:rPr xmlns:a="http://schemas.openxmlformats.org/drawingml/2006/main" sz="6100" i="1">
                        <a:solidFill>
                          <a:srgbClr val="51A7F9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</m:oMath>
            </a14:m>
            <a:endParaRPr>
              <a:solidFill>
                <a:srgbClr val="51A7F9"/>
              </a:solidFill>
            </a:endParaRPr>
          </a:p>
        </p:txBody>
      </p:sp>
      <p:sp>
        <p:nvSpPr>
          <p:cNvPr id="242" name="Slide Number"/>
          <p:cNvSpPr txBox="1"/>
          <p:nvPr>
            <p:ph type="sldNum" sz="quarter" idx="2"/>
          </p:nvPr>
        </p:nvSpPr>
        <p:spPr>
          <a:xfrm>
            <a:off x="12020548" y="13010554"/>
            <a:ext cx="325045" cy="511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1" grpId="1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508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